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6" r:id="rId3"/>
    <p:sldId id="287" r:id="rId4"/>
    <p:sldId id="268" r:id="rId5"/>
    <p:sldId id="264" r:id="rId6"/>
    <p:sldId id="288" r:id="rId7"/>
    <p:sldId id="270" r:id="rId8"/>
    <p:sldId id="294" r:id="rId9"/>
    <p:sldId id="295" r:id="rId10"/>
    <p:sldId id="2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mma Webster" initials="GW" lastIdx="2" clrIdx="0">
    <p:extLst>
      <p:ext uri="{19B8F6BF-5375-455C-9EA6-DF929625EA0E}">
        <p15:presenceInfo xmlns:p15="http://schemas.microsoft.com/office/powerpoint/2012/main" userId="S-1-5-21-2494725964-427211908-2167104731-489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CC3399"/>
    <a:srgbClr val="8E3894"/>
    <a:srgbClr val="D8579E"/>
    <a:srgbClr val="FF99CC"/>
    <a:srgbClr val="FFCCFF"/>
    <a:srgbClr val="FFCCCC"/>
    <a:srgbClr val="00B4A0"/>
    <a:srgbClr val="313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93"/>
    <p:restoredTop sz="94655"/>
  </p:normalViewPr>
  <p:slideViewPr>
    <p:cSldViewPr snapToGrid="0" snapToObjects="1">
      <p:cViewPr varScale="1">
        <p:scale>
          <a:sx n="68" d="100"/>
          <a:sy n="68" d="100"/>
        </p:scale>
        <p:origin x="72" y="9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77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594732" y="725713"/>
            <a:ext cx="3821151" cy="4680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endParaRPr lang="en-GB" sz="2500" b="1" u="none" strike="noStrike" baseline="0" dirty="0">
              <a:solidFill>
                <a:schemeClr val="bg1"/>
              </a:solidFill>
              <a:latin typeface="Ubuntu" charset="0"/>
              <a:ea typeface="Ubuntu" charset="0"/>
              <a:cs typeface="Ubuntu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83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631904" y="579862"/>
            <a:ext cx="3769112" cy="780587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Ubuntu Light" charset="0"/>
                <a:ea typeface="+mj-ea"/>
                <a:cs typeface="+mj-cs"/>
              </a:defRPr>
            </a:lvl1pPr>
          </a:lstStyle>
          <a:p>
            <a:pPr algn="ctr"/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90478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010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424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Ubuntu Light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20846876">
            <a:off x="8261849" y="4336151"/>
            <a:ext cx="2264183" cy="2065501"/>
          </a:xfrm>
          <a:prstGeom prst="triangle">
            <a:avLst/>
          </a:prstGeom>
          <a:gradFill flip="none" rotWithShape="1">
            <a:gsLst>
              <a:gs pos="0">
                <a:srgbClr val="8E3894">
                  <a:shade val="30000"/>
                  <a:satMod val="115000"/>
                </a:srgbClr>
              </a:gs>
              <a:gs pos="50000">
                <a:srgbClr val="8E3894">
                  <a:shade val="67500"/>
                  <a:satMod val="115000"/>
                </a:srgbClr>
              </a:gs>
              <a:gs pos="100000">
                <a:srgbClr val="8E3894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8E3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9670475" y="1524000"/>
            <a:ext cx="2050472" cy="1489824"/>
          </a:xfrm>
          <a:prstGeom prst="rect">
            <a:avLst/>
          </a:prstGeom>
          <a:solidFill>
            <a:schemeClr val="bg1"/>
          </a:solidFill>
        </p:spPr>
        <p:txBody>
          <a:bodyPr wrap="square" numCol="1" spcCol="180000" rtlCol="0" anchor="ctr">
            <a:noAutofit/>
          </a:bodyPr>
          <a:lstStyle/>
          <a:p>
            <a:pPr algn="ctr"/>
            <a:endParaRPr lang="en-GB" sz="2500" b="1" dirty="0" smtClean="0">
              <a:solidFill>
                <a:schemeClr val="bg1"/>
              </a:solidFill>
              <a:latin typeface="Ubuntu" charset="0"/>
              <a:ea typeface="Ubuntu" charset="0"/>
              <a:cs typeface="Ubuntu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0842" y="1476685"/>
            <a:ext cx="2701158" cy="152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5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4732" y="5114240"/>
            <a:ext cx="4494103" cy="388063"/>
          </a:xfrm>
          <a:prstGeom prst="rect">
            <a:avLst/>
          </a:prstGeom>
          <a:noFill/>
        </p:spPr>
        <p:txBody>
          <a:bodyPr wrap="square" numCol="1" spcCol="180000" rtlCol="0">
            <a:noAutofit/>
          </a:bodyPr>
          <a:lstStyle/>
          <a:p>
            <a:r>
              <a:rPr lang="en-US" sz="2100" b="1" dirty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rPr>
              <a:t>FOLLOW US ON SOCIAL MEDIA</a:t>
            </a:r>
            <a:endParaRPr lang="en-US" sz="2100" dirty="0">
              <a:solidFill>
                <a:schemeClr val="bg1"/>
              </a:solidFill>
              <a:latin typeface="Ubuntu Regular" charset="0"/>
              <a:ea typeface="Ubuntu Regular" charset="0"/>
              <a:cs typeface="Ubuntu Regular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732" y="725713"/>
            <a:ext cx="3821151" cy="4680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sz="2100" b="1" dirty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rPr>
              <a:t>HOW TO FIND US</a:t>
            </a:r>
            <a:endParaRPr lang="en-GB" sz="2100" b="1" u="none" strike="noStrike" baseline="0" dirty="0">
              <a:solidFill>
                <a:schemeClr val="bg1"/>
              </a:solidFill>
              <a:latin typeface="Ubuntu" charset="0"/>
              <a:ea typeface="Ubuntu" charset="0"/>
              <a:cs typeface="Ubuntu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06510" y="536028"/>
            <a:ext cx="6085490" cy="777765"/>
          </a:xfrm>
          <a:prstGeom prst="rect">
            <a:avLst/>
          </a:prstGeom>
          <a:solidFill>
            <a:schemeClr val="bg1"/>
          </a:solidFill>
        </p:spPr>
        <p:txBody>
          <a:bodyPr wrap="square" numCol="1" spcCol="180000" rtlCol="0" anchor="ctr">
            <a:noAutofit/>
          </a:bodyPr>
          <a:lstStyle/>
          <a:p>
            <a:pPr algn="ctr"/>
            <a:endParaRPr lang="en-GB" sz="2500" b="1" dirty="0" smtClean="0">
              <a:solidFill>
                <a:schemeClr val="bg1"/>
              </a:solidFill>
              <a:latin typeface="Ubuntu" charset="0"/>
              <a:ea typeface="Ubuntu" charset="0"/>
              <a:cs typeface="Ubuntu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9255" y="0"/>
            <a:ext cx="2844675" cy="166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87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20409"/>
            <a:ext cx="4568439" cy="38477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400" y="3835908"/>
            <a:ext cx="4437888" cy="27127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20" y="1672547"/>
            <a:ext cx="4761656" cy="974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151" y="1515347"/>
            <a:ext cx="4133088" cy="21762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000" y="1522391"/>
            <a:ext cx="2179334" cy="23135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69" y="2799556"/>
            <a:ext cx="4345012" cy="628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443" y="3938915"/>
            <a:ext cx="3730752" cy="218846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59146" y="4537374"/>
            <a:ext cx="2564514" cy="1678288"/>
          </a:xfrm>
          <a:prstGeom prst="rect">
            <a:avLst/>
          </a:prstGeom>
          <a:solidFill>
            <a:srgbClr val="D8579E"/>
          </a:solidFill>
        </p:spPr>
        <p:txBody>
          <a:bodyPr wrap="square" numCol="1" spcCol="180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buntu" charset="0"/>
              <a:ea typeface="Ubuntu" charset="0"/>
              <a:cs typeface="Ubuntu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COMPARATIVELY SMALL CAMPUS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buntu" charset="0"/>
              <a:ea typeface="Ubuntu" charset="0"/>
              <a:cs typeface="Ubuntu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PERSONAL CARE AND ATTENTION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buntu" charset="0"/>
              <a:ea typeface="Ubuntu" charset="0"/>
              <a:cs typeface="Ubuntu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9819" y="713263"/>
            <a:ext cx="3821151" cy="4680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WHAT CAN YOU EXPECT?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15709" y="129309"/>
            <a:ext cx="6576291" cy="1274618"/>
          </a:xfrm>
          <a:prstGeom prst="rect">
            <a:avLst/>
          </a:prstGeom>
          <a:solidFill>
            <a:schemeClr val="bg1"/>
          </a:solidFill>
        </p:spPr>
        <p:txBody>
          <a:bodyPr wrap="square" numCol="1" spcCol="180000" rtlCol="0" anchor="ctr">
            <a:noAutofit/>
          </a:bodyPr>
          <a:lstStyle/>
          <a:p>
            <a:pPr algn="ctr"/>
            <a:endParaRPr lang="en-GB" sz="2500" b="1" dirty="0" smtClean="0">
              <a:solidFill>
                <a:schemeClr val="bg1"/>
              </a:solidFill>
              <a:latin typeface="Ubuntu" charset="0"/>
              <a:ea typeface="Ubuntu" charset="0"/>
              <a:cs typeface="Ubuntu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520" y="55775"/>
            <a:ext cx="2327117" cy="135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77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77 0.28218 L -4.58333E-6 2.22222E-6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9" y="-1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0222" y="3049347"/>
            <a:ext cx="2915384" cy="3765755"/>
          </a:xfrm>
          <a:prstGeom prst="rect">
            <a:avLst/>
          </a:prstGeom>
          <a:noFill/>
        </p:spPr>
        <p:txBody>
          <a:bodyPr wrap="square" numCol="1" spcCol="180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buntu" charset="0"/>
              <a:ea typeface="Ubuntu" charset="0"/>
              <a:cs typeface="Ubuntu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The range and quality of extracurricular activities and support available to every student is outstanding. Our students’ development and achievements are supported by wonderful facilities and highly dedicated staff.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buntu" charset="0"/>
              <a:ea typeface="Ubuntu" charset="0"/>
              <a:cs typeface="Ubuntu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Participation, challenge and achievement across the board helps our students grow into mature, responsible, successful young people.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38800" y="2974258"/>
            <a:ext cx="914400" cy="914400"/>
          </a:xfrm>
          <a:prstGeom prst="rect">
            <a:avLst/>
          </a:prstGeom>
          <a:noFill/>
        </p:spPr>
        <p:txBody>
          <a:bodyPr wrap="square" numCol="1" spcCol="180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buntu" charset="0"/>
              <a:ea typeface="Ubuntu" charset="0"/>
              <a:cs typeface="Ubuntu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23904" y="2384322"/>
            <a:ext cx="1958282" cy="3008671"/>
          </a:xfrm>
          <a:prstGeom prst="rect">
            <a:avLst/>
          </a:prstGeom>
          <a:noFill/>
        </p:spPr>
        <p:txBody>
          <a:bodyPr wrap="square" numCol="1" spcCol="180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B4A0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Careers Guidance &amp; Support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/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</a:b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buntu" charset="0"/>
              <a:ea typeface="Ubuntu" charset="0"/>
              <a:cs typeface="Ubuntu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A5C739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Academic Skills Enhancement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/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</a:b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buntu" charset="0"/>
              <a:ea typeface="Ubuntu" charset="0"/>
              <a:cs typeface="Ubuntu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8E3894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World of Work Programme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/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</a:b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buntu" charset="0"/>
              <a:ea typeface="Ubuntu" charset="0"/>
              <a:cs typeface="Ubuntu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D8579E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Work Placement Opportunities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56738" y="2251587"/>
            <a:ext cx="1958282" cy="3650449"/>
          </a:xfrm>
          <a:prstGeom prst="rect">
            <a:avLst/>
          </a:prstGeom>
          <a:noFill/>
        </p:spPr>
        <p:txBody>
          <a:bodyPr wrap="square" numCol="1" spcCol="180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27123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The Honours Programme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buntu" charset="0"/>
              <a:ea typeface="Ubuntu" charset="0"/>
              <a:cs typeface="Ubuntu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B4A0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Enrichment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buntu" charset="0"/>
              <a:ea typeface="Ubuntu" charset="0"/>
              <a:cs typeface="Ubuntu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ABC4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Outstanding Pastoral Care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buntu" charset="0"/>
              <a:ea typeface="Ubuntu" charset="0"/>
              <a:cs typeface="Ubuntu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Specialist Academies – Science, Sports, Performing Arts, Law, Policing, Psychology and Health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5803491" y="2829232"/>
            <a:ext cx="829994" cy="356420"/>
          </a:xfrm>
          <a:prstGeom prst="straightConnector1">
            <a:avLst/>
          </a:prstGeom>
          <a:ln w="38100">
            <a:solidFill>
              <a:srgbClr val="00B4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5974327" y="3485330"/>
            <a:ext cx="517006" cy="93612"/>
          </a:xfrm>
          <a:prstGeom prst="straightConnector1">
            <a:avLst/>
          </a:prstGeom>
          <a:ln w="38100">
            <a:solidFill>
              <a:srgbClr val="A5C73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974327" y="3903406"/>
            <a:ext cx="517006" cy="98323"/>
          </a:xfrm>
          <a:prstGeom prst="straightConnector1">
            <a:avLst/>
          </a:prstGeom>
          <a:ln w="38100">
            <a:solidFill>
              <a:srgbClr val="8E389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218488" y="4243439"/>
            <a:ext cx="654261" cy="466827"/>
          </a:xfrm>
          <a:prstGeom prst="straightConnector1">
            <a:avLst/>
          </a:prstGeom>
          <a:ln w="38100">
            <a:solidFill>
              <a:srgbClr val="D8579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9329152" y="2767781"/>
            <a:ext cx="691511" cy="329380"/>
          </a:xfrm>
          <a:prstGeom prst="straightConnector1">
            <a:avLst/>
          </a:prstGeom>
          <a:ln w="38100">
            <a:solidFill>
              <a:srgbClr val="F2712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9478297" y="3257957"/>
            <a:ext cx="578441" cy="173501"/>
          </a:xfrm>
          <a:prstGeom prst="straightConnector1">
            <a:avLst/>
          </a:prstGeom>
          <a:ln w="38100">
            <a:solidFill>
              <a:srgbClr val="00B4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9527268" y="3765754"/>
            <a:ext cx="493395" cy="9833"/>
          </a:xfrm>
          <a:prstGeom prst="straightConnector1">
            <a:avLst/>
          </a:prstGeom>
          <a:ln w="38100">
            <a:solidFill>
              <a:srgbClr val="00AB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9183329" y="4293215"/>
            <a:ext cx="837334" cy="337779"/>
          </a:xfrm>
          <a:prstGeom prst="straightConnector1">
            <a:avLst/>
          </a:prstGeom>
          <a:ln w="38100">
            <a:solidFill>
              <a:srgbClr val="31307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22713" y="1995059"/>
            <a:ext cx="3059083" cy="967181"/>
          </a:xfrm>
          <a:prstGeom prst="rect">
            <a:avLst/>
          </a:prstGeom>
          <a:noFill/>
        </p:spPr>
        <p:txBody>
          <a:bodyPr wrap="square" numCol="1" spcCol="18000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We believe that the sixth form experience is about developing the whole person not just academic skills.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2612" y="740731"/>
            <a:ext cx="4096975" cy="3867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WHAT MAKES US DIFFERENT?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54618" y="535709"/>
            <a:ext cx="5837382" cy="803564"/>
          </a:xfrm>
          <a:prstGeom prst="rect">
            <a:avLst/>
          </a:prstGeom>
          <a:solidFill>
            <a:schemeClr val="bg1"/>
          </a:solidFill>
        </p:spPr>
        <p:txBody>
          <a:bodyPr wrap="square" numCol="1" spcCol="180000" rtlCol="0" anchor="ctr">
            <a:noAutofit/>
          </a:bodyPr>
          <a:lstStyle/>
          <a:p>
            <a:pPr algn="ctr"/>
            <a:endParaRPr lang="en-GB" sz="2500" b="1" dirty="0" smtClean="0">
              <a:solidFill>
                <a:schemeClr val="bg1"/>
              </a:solidFill>
              <a:latin typeface="Ubuntu" charset="0"/>
              <a:ea typeface="Ubuntu" charset="0"/>
              <a:cs typeface="Ubuntu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09122" y="105"/>
            <a:ext cx="3658369" cy="1791859"/>
          </a:xfrm>
          <a:prstGeom prst="rect">
            <a:avLst/>
          </a:prstGeom>
          <a:solidFill>
            <a:schemeClr val="bg1"/>
          </a:solidFill>
        </p:spPr>
        <p:txBody>
          <a:bodyPr wrap="square" numCol="1" spcCol="180000" rtlCol="0" anchor="ctr">
            <a:noAutofit/>
          </a:bodyPr>
          <a:lstStyle/>
          <a:p>
            <a:pPr algn="ctr"/>
            <a:endParaRPr lang="en-GB" sz="2500" b="1" dirty="0" smtClean="0">
              <a:solidFill>
                <a:schemeClr val="bg1"/>
              </a:solidFill>
              <a:latin typeface="Ubuntu" charset="0"/>
              <a:ea typeface="Ubuntu" charset="0"/>
              <a:cs typeface="Ubuntu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111" y="80001"/>
            <a:ext cx="2327117" cy="135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49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4732" y="725713"/>
            <a:ext cx="3821151" cy="4680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sz="2100" b="1" dirty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rPr>
              <a:t>SUCCESS</a:t>
            </a:r>
            <a:endParaRPr lang="en-GB" sz="2100" b="1" u="none" strike="noStrike" baseline="0" dirty="0">
              <a:solidFill>
                <a:schemeClr val="bg1"/>
              </a:solidFill>
              <a:latin typeface="Ubuntu" charset="0"/>
              <a:ea typeface="Ubuntu" charset="0"/>
              <a:cs typeface="Ubuntu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59978" y="0"/>
            <a:ext cx="6132022" cy="1388227"/>
          </a:xfrm>
          <a:prstGeom prst="rect">
            <a:avLst/>
          </a:prstGeom>
          <a:solidFill>
            <a:schemeClr val="bg1"/>
          </a:solidFill>
        </p:spPr>
        <p:txBody>
          <a:bodyPr wrap="square" numCol="1" spcCol="180000" rtlCol="0" anchor="ctr">
            <a:noAutofit/>
          </a:bodyPr>
          <a:lstStyle/>
          <a:p>
            <a:pPr algn="ctr"/>
            <a:endParaRPr lang="en-GB" sz="2500" b="1" dirty="0" smtClean="0">
              <a:solidFill>
                <a:schemeClr val="bg1"/>
              </a:solidFill>
              <a:latin typeface="Ubuntu" charset="0"/>
              <a:ea typeface="Ubuntu" charset="0"/>
              <a:cs typeface="Ubuntu" charset="0"/>
            </a:endParaRPr>
          </a:p>
        </p:txBody>
      </p:sp>
      <p:sp>
        <p:nvSpPr>
          <p:cNvPr id="9" name="Parallelogram 8"/>
          <p:cNvSpPr/>
          <p:nvPr/>
        </p:nvSpPr>
        <p:spPr>
          <a:xfrm>
            <a:off x="6059978" y="-6081"/>
            <a:ext cx="2243513" cy="1394308"/>
          </a:xfrm>
          <a:prstGeom prst="parallelogram">
            <a:avLst>
              <a:gd name="adj" fmla="val 23013"/>
            </a:avLst>
          </a:prstGeom>
          <a:solidFill>
            <a:srgbClr val="8E3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7030A0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 rot="10800000">
            <a:off x="5735781" y="-6081"/>
            <a:ext cx="648393" cy="1388227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7928" y="45987"/>
            <a:ext cx="2327117" cy="135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89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6876" y="1806497"/>
            <a:ext cx="4201994" cy="4749286"/>
          </a:xfrm>
          <a:prstGeom prst="rect">
            <a:avLst/>
          </a:prstGeom>
          <a:noFill/>
        </p:spPr>
        <p:txBody>
          <a:bodyPr wrap="square" numCol="2" spcCol="180000" rtlCol="0">
            <a:noAutofit/>
          </a:bodyPr>
          <a:lstStyle/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Accounting 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Art (Fine Art) 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Art, Craft &amp; Design 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Biology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Business Studies 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Chemistry 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Computer Science 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Drama &amp; Theatre Studies 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Economics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English Language 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English Language &amp; Literature 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English Literature 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Film Studies 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Geography 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Graphic Design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History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Law 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Mathematics 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Mathematics – Core 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Mathematics – Further 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Media Studies 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Philosophy 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Photography 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Physical Education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Physics 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Politics 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Psychology </a:t>
            </a:r>
          </a:p>
          <a:p>
            <a:r>
              <a:rPr lang="en-GB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Religion,</a:t>
            </a:r>
            <a:r>
              <a:rPr lang="en-GB" b="1" dirty="0"/>
              <a:t> </a:t>
            </a:r>
            <a:r>
              <a:rPr lang="en-GB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Ethics &amp;</a:t>
            </a:r>
          </a:p>
          <a:p>
            <a:r>
              <a:rPr lang="en-GB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Philosophy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Sociology 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Spanish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Statistics </a:t>
            </a:r>
          </a:p>
          <a:p>
            <a:r>
              <a:rPr lang="en-US" sz="1400" b="1" dirty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Urdu</a:t>
            </a:r>
            <a:endParaRPr lang="en-US" sz="1400" dirty="0">
              <a:solidFill>
                <a:srgbClr val="31307B"/>
              </a:solidFill>
              <a:latin typeface="Ubuntu Regular" charset="0"/>
              <a:ea typeface="Ubuntu Regular" charset="0"/>
              <a:cs typeface="Ubuntu Regular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732" y="725713"/>
            <a:ext cx="3821151" cy="4680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sz="2100" b="1" dirty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rPr>
              <a:t>A LEVEL SUBJECT LIST</a:t>
            </a:r>
            <a:endParaRPr lang="en-GB" sz="2100" b="1" u="none" strike="noStrike" baseline="0" dirty="0">
              <a:solidFill>
                <a:schemeClr val="bg1"/>
              </a:solidFill>
              <a:latin typeface="Ubuntu" charset="0"/>
              <a:ea typeface="Ubuntu" charset="0"/>
              <a:cs typeface="Ubuntu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08865" y="498764"/>
            <a:ext cx="5320146" cy="822960"/>
          </a:xfrm>
          <a:prstGeom prst="rect">
            <a:avLst/>
          </a:prstGeom>
          <a:solidFill>
            <a:schemeClr val="bg1"/>
          </a:solidFill>
        </p:spPr>
        <p:txBody>
          <a:bodyPr wrap="square" numCol="1" spcCol="180000" rtlCol="0" anchor="ctr">
            <a:noAutofit/>
          </a:bodyPr>
          <a:lstStyle/>
          <a:p>
            <a:pPr algn="ctr"/>
            <a:endParaRPr lang="en-GB" sz="2500" b="1" dirty="0" smtClean="0">
              <a:solidFill>
                <a:schemeClr val="bg1"/>
              </a:solidFill>
              <a:latin typeface="Ubuntu" charset="0"/>
              <a:ea typeface="Ubuntu" charset="0"/>
              <a:cs typeface="Ubuntu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6757" y="45950"/>
            <a:ext cx="2322777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0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4732" y="725713"/>
            <a:ext cx="3907526" cy="4680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VOCATIONAL SUBJECT LIST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578939"/>
            <a:ext cx="4413738" cy="5270269"/>
          </a:xfrm>
          <a:prstGeom prst="rect">
            <a:avLst/>
          </a:prstGeom>
          <a:noFill/>
        </p:spPr>
        <p:txBody>
          <a:bodyPr wrap="square" numCol="1" spcCol="180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Art &amp; Design 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31307B"/>
              </a:solidFill>
              <a:effectLst/>
              <a:uLnTx/>
              <a:uFillTx/>
              <a:latin typeface="Ubuntu" charset="0"/>
              <a:ea typeface="Ubuntu" charset="0"/>
              <a:cs typeface="Ubuntu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Business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Studies 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31307B"/>
              </a:solidFill>
              <a:effectLst/>
              <a:uLnTx/>
              <a:uFillTx/>
              <a:latin typeface="Ubuntu" charset="0"/>
              <a:ea typeface="Ubuntu" charset="0"/>
              <a:cs typeface="Ubuntu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Children’s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Play, Learning &amp; Development 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31307B"/>
              </a:solidFill>
              <a:effectLst/>
              <a:uLnTx/>
              <a:uFillTx/>
              <a:latin typeface="Ubuntu" charset="0"/>
              <a:ea typeface="Ubuntu" charset="0"/>
              <a:cs typeface="Ubuntu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Criminology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8E3894"/>
              </a:solidFill>
              <a:effectLst/>
              <a:uLnTx/>
              <a:uFillTx/>
              <a:latin typeface="Ubuntu" charset="0"/>
              <a:ea typeface="Ubuntu" charset="0"/>
              <a:cs typeface="Ubuntu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Health &amp; Social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Care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ICT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8E3894"/>
              </a:solidFill>
              <a:effectLst/>
              <a:uLnTx/>
              <a:uFillTx/>
              <a:latin typeface="Ubuntu" charset="0"/>
              <a:ea typeface="Ubuntu" charset="0"/>
              <a:cs typeface="Ubuntu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Law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E3894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8E3894"/>
              </a:solidFill>
              <a:effectLst/>
              <a:uLnTx/>
              <a:uFillTx/>
              <a:latin typeface="Ubuntu" charset="0"/>
              <a:ea typeface="Ubuntu" charset="0"/>
              <a:cs typeface="Ubuntu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Music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E3894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8E3894"/>
              </a:solidFill>
              <a:effectLst/>
              <a:uLnTx/>
              <a:uFillTx/>
              <a:latin typeface="Ubuntu" charset="0"/>
              <a:ea typeface="Ubuntu" charset="0"/>
              <a:cs typeface="Ubuntu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Music Technology 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8E3894"/>
              </a:solidFill>
              <a:effectLst/>
              <a:uLnTx/>
              <a:uFillTx/>
              <a:latin typeface="Ubuntu" charset="0"/>
              <a:ea typeface="Ubuntu" charset="0"/>
              <a:cs typeface="Ubuntu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Performing Arts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E3894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8E3894"/>
              </a:solidFill>
              <a:effectLst/>
              <a:uLnTx/>
              <a:uFillTx/>
              <a:latin typeface="Ubuntu" charset="0"/>
              <a:ea typeface="Ubuntu" charset="0"/>
              <a:cs typeface="Ubuntu" charset="0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US" sz="1400" b="1" dirty="0" smtClean="0">
                <a:solidFill>
                  <a:srgbClr val="31307B"/>
                </a:solidFill>
                <a:latin typeface="Ubuntu" charset="0"/>
                <a:ea typeface="Ubuntu" charset="0"/>
                <a:cs typeface="Ubuntu" charset="0"/>
              </a:rPr>
              <a:t>Psychology</a:t>
            </a:r>
            <a:endParaRPr lang="en-US" sz="1400" b="1" dirty="0">
              <a:solidFill>
                <a:srgbClr val="8E3894"/>
              </a:solidFill>
              <a:latin typeface="Ubuntu" charset="0"/>
              <a:ea typeface="Ubuntu" charset="0"/>
              <a:cs typeface="Ubuntu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Public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Services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8E3894"/>
              </a:solidFill>
              <a:effectLst/>
              <a:uLnTx/>
              <a:uFillTx/>
              <a:latin typeface="Ubuntu" charset="0"/>
              <a:ea typeface="Ubuntu" charset="0"/>
              <a:cs typeface="Ubuntu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Science (Applied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8E3894"/>
              </a:solidFill>
              <a:effectLst/>
              <a:uLnTx/>
              <a:uFillTx/>
              <a:latin typeface="Ubuntu" charset="0"/>
              <a:ea typeface="Ubuntu" charset="0"/>
              <a:cs typeface="Ubuntu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Sport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Science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8E3894"/>
              </a:solidFill>
              <a:effectLst/>
              <a:uLnTx/>
              <a:uFillTx/>
              <a:latin typeface="Ubuntu Regular" charset="0"/>
              <a:ea typeface="Ubuntu Regular" charset="0"/>
              <a:cs typeface="Ubuntu Regular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69774" y="1654231"/>
            <a:ext cx="2286000" cy="1047403"/>
          </a:xfrm>
          <a:prstGeom prst="rect">
            <a:avLst/>
          </a:prstGeom>
          <a:solidFill>
            <a:srgbClr val="00B4A0"/>
          </a:solidFill>
        </p:spPr>
        <p:txBody>
          <a:bodyPr wrap="square" numCol="1" spcCol="180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98% BTEC STUDENTS ACHIEVE D*-D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93164" y="554182"/>
            <a:ext cx="5329381" cy="729673"/>
          </a:xfrm>
          <a:prstGeom prst="rect">
            <a:avLst/>
          </a:prstGeom>
          <a:solidFill>
            <a:schemeClr val="bg1"/>
          </a:solidFill>
        </p:spPr>
        <p:txBody>
          <a:bodyPr wrap="square" numCol="1" spcCol="180000" rtlCol="0" anchor="ctr">
            <a:noAutofit/>
          </a:bodyPr>
          <a:lstStyle/>
          <a:p>
            <a:pPr algn="ctr"/>
            <a:endParaRPr lang="en-GB" sz="2500" b="1" dirty="0" smtClean="0">
              <a:solidFill>
                <a:schemeClr val="bg1"/>
              </a:solidFill>
              <a:latin typeface="Ubuntu" charset="0"/>
              <a:ea typeface="Ubuntu" charset="0"/>
              <a:cs typeface="Ubuntu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6757" y="0"/>
            <a:ext cx="2322777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49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4732" y="725713"/>
            <a:ext cx="3821151" cy="4680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sz="2100" b="1" dirty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rPr>
              <a:t>STUDY PROGRAMMES</a:t>
            </a:r>
            <a:endParaRPr lang="en-GB" sz="2100" b="1" u="none" strike="noStrike" baseline="0" dirty="0">
              <a:solidFill>
                <a:schemeClr val="bg1"/>
              </a:solidFill>
              <a:latin typeface="Ubuntu" charset="0"/>
              <a:ea typeface="Ubuntu" charset="0"/>
              <a:cs typeface="Ubuntu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14400" y="1942399"/>
            <a:ext cx="2942705" cy="719663"/>
            <a:chOff x="914400" y="1942399"/>
            <a:chExt cx="2942705" cy="719663"/>
          </a:xfrm>
        </p:grpSpPr>
        <p:sp>
          <p:nvSpPr>
            <p:cNvPr id="8" name="Rectangle 7"/>
            <p:cNvSpPr/>
            <p:nvPr/>
          </p:nvSpPr>
          <p:spPr>
            <a:xfrm>
              <a:off x="914400" y="1945178"/>
              <a:ext cx="2942705" cy="7168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93913" y="1942399"/>
              <a:ext cx="278295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B4A0"/>
                  </a:solidFill>
                  <a:effectLst/>
                  <a:uLnTx/>
                  <a:uFillTx/>
                  <a:latin typeface="Franklin Gothic Demi" panose="020B0703020102020204" pitchFamily="34" charset="0"/>
                  <a:ea typeface="+mn-ea"/>
                  <a:cs typeface="+mn-cs"/>
                </a:rPr>
                <a:t>ACADEMIC PROGRAMME 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347356" y="1945177"/>
            <a:ext cx="2953991" cy="716885"/>
            <a:chOff x="4347356" y="1945177"/>
            <a:chExt cx="2953991" cy="716885"/>
          </a:xfrm>
        </p:grpSpPr>
        <p:sp>
          <p:nvSpPr>
            <p:cNvPr id="9" name="Rectangle 8"/>
            <p:cNvSpPr/>
            <p:nvPr/>
          </p:nvSpPr>
          <p:spPr>
            <a:xfrm>
              <a:off x="4358642" y="1945177"/>
              <a:ext cx="2942705" cy="7168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47356" y="2083008"/>
              <a:ext cx="29539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D8579E"/>
                  </a:solidFill>
                  <a:effectLst/>
                  <a:uLnTx/>
                  <a:uFillTx/>
                  <a:latin typeface="Franklin Gothic Demi" panose="020B0703020102020204" pitchFamily="34" charset="0"/>
                  <a:ea typeface="+mn-ea"/>
                  <a:cs typeface="+mn-cs"/>
                </a:rPr>
                <a:t>MIXED PROGRAMME 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802884" y="1945177"/>
            <a:ext cx="3179247" cy="716885"/>
            <a:chOff x="7802884" y="1945177"/>
            <a:chExt cx="3179247" cy="716885"/>
          </a:xfrm>
        </p:grpSpPr>
        <p:sp>
          <p:nvSpPr>
            <p:cNvPr id="10" name="Rectangle 9"/>
            <p:cNvSpPr/>
            <p:nvPr/>
          </p:nvSpPr>
          <p:spPr>
            <a:xfrm>
              <a:off x="7802884" y="1945177"/>
              <a:ext cx="3179247" cy="7168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883117" y="1954176"/>
              <a:ext cx="302908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ABC4"/>
                  </a:solidFill>
                  <a:effectLst/>
                  <a:uLnTx/>
                  <a:uFillTx/>
                  <a:latin typeface="Franklin Gothic Demi" panose="020B0703020102020204" pitchFamily="34" charset="0"/>
                  <a:ea typeface="+mn-ea"/>
                  <a:cs typeface="+mn-cs"/>
                </a:rPr>
                <a:t>VOCATIONAL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ABC4"/>
                  </a:solidFill>
                  <a:effectLst/>
                  <a:uLnTx/>
                  <a:uFillTx/>
                  <a:latin typeface="Franklin Gothic Demi" panose="020B0703020102020204" pitchFamily="34" charset="0"/>
                  <a:ea typeface="+mn-ea"/>
                  <a:cs typeface="+mn-cs"/>
                </a:rPr>
                <a:t>PROGRAMME </a:t>
              </a:r>
            </a:p>
          </p:txBody>
        </p:sp>
      </p:grpSp>
      <p:sp>
        <p:nvSpPr>
          <p:cNvPr id="14" name="Down Arrow 13"/>
          <p:cNvSpPr/>
          <p:nvPr/>
        </p:nvSpPr>
        <p:spPr>
          <a:xfrm>
            <a:off x="2146039" y="2664848"/>
            <a:ext cx="456854" cy="542925"/>
          </a:xfrm>
          <a:prstGeom prst="downArrow">
            <a:avLst/>
          </a:prstGeom>
          <a:solidFill>
            <a:srgbClr val="00B4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347356" y="3175091"/>
            <a:ext cx="2983017" cy="656621"/>
            <a:chOff x="4347356" y="3175091"/>
            <a:chExt cx="2983017" cy="656621"/>
          </a:xfrm>
        </p:grpSpPr>
        <p:sp>
          <p:nvSpPr>
            <p:cNvPr id="16" name="Rectangle 15"/>
            <p:cNvSpPr/>
            <p:nvPr/>
          </p:nvSpPr>
          <p:spPr>
            <a:xfrm>
              <a:off x="4347356" y="3209708"/>
              <a:ext cx="2983017" cy="622004"/>
            </a:xfrm>
            <a:prstGeom prst="rect">
              <a:avLst/>
            </a:prstGeom>
            <a:solidFill>
              <a:srgbClr val="D85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84078" y="3175091"/>
              <a:ext cx="29233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Demi" panose="020B0703020102020204" pitchFamily="34" charset="0"/>
                  <a:ea typeface="+mn-ea"/>
                  <a:cs typeface="+mn-cs"/>
                </a:rPr>
                <a:t>2 Linear A Levels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Demi" panose="020B0703020102020204" pitchFamily="34" charset="0"/>
                  <a:ea typeface="+mn-ea"/>
                  <a:cs typeface="+mn-cs"/>
                </a:rPr>
                <a:t>1 Single Vocational A Level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922029" y="3214571"/>
            <a:ext cx="2990175" cy="622004"/>
            <a:chOff x="7922029" y="3214571"/>
            <a:chExt cx="2990175" cy="622004"/>
          </a:xfrm>
        </p:grpSpPr>
        <p:sp>
          <p:nvSpPr>
            <p:cNvPr id="17" name="Rectangle 16"/>
            <p:cNvSpPr/>
            <p:nvPr/>
          </p:nvSpPr>
          <p:spPr>
            <a:xfrm>
              <a:off x="7930878" y="3214571"/>
              <a:ext cx="2981326" cy="622004"/>
            </a:xfrm>
            <a:prstGeom prst="rect">
              <a:avLst/>
            </a:prstGeom>
            <a:solidFill>
              <a:srgbClr val="00AB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922029" y="3327620"/>
              <a:ext cx="2990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Demi" panose="020B0703020102020204" pitchFamily="34" charset="0"/>
                  <a:ea typeface="+mn-ea"/>
                  <a:cs typeface="+mn-cs"/>
                </a:rPr>
                <a:t>1 Triple Vocational A Level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509876" y="3209708"/>
            <a:ext cx="1724026" cy="622004"/>
            <a:chOff x="1509876" y="3209708"/>
            <a:chExt cx="1724026" cy="622004"/>
          </a:xfrm>
        </p:grpSpPr>
        <p:sp>
          <p:nvSpPr>
            <p:cNvPr id="15" name="Rectangle 14"/>
            <p:cNvSpPr/>
            <p:nvPr/>
          </p:nvSpPr>
          <p:spPr>
            <a:xfrm>
              <a:off x="1509877" y="3209708"/>
              <a:ext cx="1724025" cy="622004"/>
            </a:xfrm>
            <a:prstGeom prst="rect">
              <a:avLst/>
            </a:prstGeom>
            <a:solidFill>
              <a:srgbClr val="00B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09876" y="3323830"/>
              <a:ext cx="17240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Demi" panose="020B0703020102020204" pitchFamily="34" charset="0"/>
                  <a:ea typeface="+mn-ea"/>
                  <a:cs typeface="+mn-cs"/>
                </a:rPr>
                <a:t>Linear A Level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74249" y="4168587"/>
            <a:ext cx="2601241" cy="554780"/>
            <a:chOff x="1074249" y="4168587"/>
            <a:chExt cx="2601241" cy="554780"/>
          </a:xfrm>
        </p:grpSpPr>
        <p:sp>
          <p:nvSpPr>
            <p:cNvPr id="23" name="Rectangle 22"/>
            <p:cNvSpPr/>
            <p:nvPr/>
          </p:nvSpPr>
          <p:spPr>
            <a:xfrm>
              <a:off x="1074249" y="4168587"/>
              <a:ext cx="2601241" cy="554780"/>
            </a:xfrm>
            <a:prstGeom prst="rect">
              <a:avLst/>
            </a:prstGeom>
            <a:solidFill>
              <a:srgbClr val="00B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074249" y="4250880"/>
              <a:ext cx="26012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Demi" panose="020B0703020102020204" pitchFamily="34" charset="0"/>
                  <a:ea typeface="+mn-ea"/>
                  <a:cs typeface="+mn-cs"/>
                </a:rPr>
                <a:t>Choose 3 or 4 subjects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791270" y="4170212"/>
            <a:ext cx="2103788" cy="554780"/>
            <a:chOff x="4791270" y="4170212"/>
            <a:chExt cx="2103788" cy="554780"/>
          </a:xfrm>
        </p:grpSpPr>
        <p:sp>
          <p:nvSpPr>
            <p:cNvPr id="25" name="Rectangle 24"/>
            <p:cNvSpPr/>
            <p:nvPr/>
          </p:nvSpPr>
          <p:spPr>
            <a:xfrm>
              <a:off x="4791270" y="4170212"/>
              <a:ext cx="2103788" cy="554780"/>
            </a:xfrm>
            <a:prstGeom prst="rect">
              <a:avLst/>
            </a:prstGeom>
            <a:solidFill>
              <a:srgbClr val="D85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791270" y="4262935"/>
              <a:ext cx="21037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Demi" panose="020B0703020102020204" pitchFamily="34" charset="0"/>
                  <a:ea typeface="+mn-ea"/>
                  <a:cs typeface="+mn-cs"/>
                </a:rPr>
                <a:t>Choose 3 subjects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8402366" y="4172074"/>
            <a:ext cx="2038349" cy="554780"/>
            <a:chOff x="8402366" y="4172074"/>
            <a:chExt cx="2038349" cy="554780"/>
          </a:xfrm>
        </p:grpSpPr>
        <p:sp>
          <p:nvSpPr>
            <p:cNvPr id="27" name="Rectangle 26"/>
            <p:cNvSpPr/>
            <p:nvPr/>
          </p:nvSpPr>
          <p:spPr>
            <a:xfrm>
              <a:off x="8402366" y="4172074"/>
              <a:ext cx="2038349" cy="554780"/>
            </a:xfrm>
            <a:prstGeom prst="rect">
              <a:avLst/>
            </a:prstGeom>
            <a:solidFill>
              <a:srgbClr val="00AB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402366" y="4265514"/>
              <a:ext cx="20383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Demi" panose="020B0703020102020204" pitchFamily="34" charset="0"/>
                  <a:ea typeface="+mn-ea"/>
                  <a:cs typeface="+mn-cs"/>
                </a:rPr>
                <a:t>Choose 1 subject</a:t>
              </a:r>
            </a:p>
          </p:txBody>
        </p:sp>
      </p:grpSp>
      <p:sp>
        <p:nvSpPr>
          <p:cNvPr id="29" name="Down Arrow 28"/>
          <p:cNvSpPr/>
          <p:nvPr/>
        </p:nvSpPr>
        <p:spPr>
          <a:xfrm>
            <a:off x="2226548" y="3824766"/>
            <a:ext cx="290681" cy="345446"/>
          </a:xfrm>
          <a:prstGeom prst="downArrow">
            <a:avLst/>
          </a:prstGeom>
          <a:solidFill>
            <a:srgbClr val="00B4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2226547" y="4723367"/>
            <a:ext cx="290681" cy="345446"/>
          </a:xfrm>
          <a:prstGeom prst="downArrow">
            <a:avLst/>
          </a:prstGeom>
          <a:solidFill>
            <a:srgbClr val="00B4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5162791" y="5079104"/>
            <a:ext cx="1352144" cy="399040"/>
            <a:chOff x="5162791" y="5079104"/>
            <a:chExt cx="1352144" cy="399040"/>
          </a:xfrm>
        </p:grpSpPr>
        <p:sp>
          <p:nvSpPr>
            <p:cNvPr id="32" name="Rectangle 31"/>
            <p:cNvSpPr/>
            <p:nvPr/>
          </p:nvSpPr>
          <p:spPr>
            <a:xfrm>
              <a:off x="5162791" y="5079104"/>
              <a:ext cx="1352144" cy="399040"/>
            </a:xfrm>
            <a:prstGeom prst="rect">
              <a:avLst/>
            </a:prstGeom>
            <a:solidFill>
              <a:srgbClr val="D85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18848" y="5082907"/>
              <a:ext cx="1240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Demi" panose="020B0703020102020204" pitchFamily="34" charset="0"/>
                  <a:ea typeface="+mn-ea"/>
                  <a:cs typeface="+mn-cs"/>
                </a:rPr>
                <a:t>2 years</a:t>
              </a:r>
            </a:p>
          </p:txBody>
        </p:sp>
      </p:grpSp>
      <p:sp>
        <p:nvSpPr>
          <p:cNvPr id="34" name="Down Arrow 33"/>
          <p:cNvSpPr/>
          <p:nvPr/>
        </p:nvSpPr>
        <p:spPr>
          <a:xfrm>
            <a:off x="5614560" y="2663772"/>
            <a:ext cx="456854" cy="542925"/>
          </a:xfrm>
          <a:prstGeom prst="downArrow">
            <a:avLst/>
          </a:prstGeom>
          <a:solidFill>
            <a:srgbClr val="D8579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5693523" y="3826720"/>
            <a:ext cx="290681" cy="345446"/>
          </a:xfrm>
          <a:prstGeom prst="downArrow">
            <a:avLst/>
          </a:prstGeom>
          <a:solidFill>
            <a:srgbClr val="D8579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Down Arrow 35"/>
          <p:cNvSpPr/>
          <p:nvPr/>
        </p:nvSpPr>
        <p:spPr>
          <a:xfrm>
            <a:off x="9184264" y="2665473"/>
            <a:ext cx="456854" cy="542925"/>
          </a:xfrm>
          <a:prstGeom prst="downArrow">
            <a:avLst/>
          </a:prstGeom>
          <a:solidFill>
            <a:srgbClr val="00ABC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Down Arrow 36"/>
          <p:cNvSpPr/>
          <p:nvPr/>
        </p:nvSpPr>
        <p:spPr>
          <a:xfrm>
            <a:off x="9267350" y="3831602"/>
            <a:ext cx="290681" cy="345446"/>
          </a:xfrm>
          <a:prstGeom prst="downArrow">
            <a:avLst/>
          </a:prstGeom>
          <a:solidFill>
            <a:srgbClr val="00ABC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Down Arrow 37"/>
          <p:cNvSpPr/>
          <p:nvPr/>
        </p:nvSpPr>
        <p:spPr>
          <a:xfrm>
            <a:off x="5684653" y="4729325"/>
            <a:ext cx="290681" cy="345446"/>
          </a:xfrm>
          <a:prstGeom prst="downArrow">
            <a:avLst/>
          </a:prstGeom>
          <a:solidFill>
            <a:srgbClr val="D8579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695815" y="5065206"/>
            <a:ext cx="1352144" cy="399040"/>
            <a:chOff x="1695815" y="5065206"/>
            <a:chExt cx="1352144" cy="399040"/>
          </a:xfrm>
        </p:grpSpPr>
        <p:sp>
          <p:nvSpPr>
            <p:cNvPr id="41" name="Rectangle 40"/>
            <p:cNvSpPr/>
            <p:nvPr/>
          </p:nvSpPr>
          <p:spPr>
            <a:xfrm>
              <a:off x="1695815" y="5065206"/>
              <a:ext cx="1352144" cy="399040"/>
            </a:xfrm>
            <a:prstGeom prst="rect">
              <a:avLst/>
            </a:prstGeom>
            <a:solidFill>
              <a:srgbClr val="00B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781091" y="5077696"/>
              <a:ext cx="11551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Demi" panose="020B0703020102020204" pitchFamily="34" charset="0"/>
                  <a:ea typeface="+mn-ea"/>
                  <a:cs typeface="+mn-cs"/>
                </a:rPr>
                <a:t>2 years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741483" y="5065206"/>
            <a:ext cx="1352144" cy="399040"/>
            <a:chOff x="8741483" y="5065206"/>
            <a:chExt cx="1352144" cy="399040"/>
          </a:xfrm>
        </p:grpSpPr>
        <p:sp>
          <p:nvSpPr>
            <p:cNvPr id="44" name="Rectangle 43"/>
            <p:cNvSpPr/>
            <p:nvPr/>
          </p:nvSpPr>
          <p:spPr>
            <a:xfrm>
              <a:off x="8741483" y="5065206"/>
              <a:ext cx="1352144" cy="399040"/>
            </a:xfrm>
            <a:prstGeom prst="rect">
              <a:avLst/>
            </a:prstGeom>
            <a:solidFill>
              <a:srgbClr val="00AB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789189" y="5078222"/>
              <a:ext cx="12533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Demi" panose="020B0703020102020204" pitchFamily="34" charset="0"/>
                  <a:ea typeface="+mn-ea"/>
                  <a:cs typeface="+mn-cs"/>
                </a:rPr>
                <a:t>2 years</a:t>
              </a:r>
            </a:p>
          </p:txBody>
        </p:sp>
      </p:grpSp>
      <p:sp>
        <p:nvSpPr>
          <p:cNvPr id="46" name="Down Arrow 45"/>
          <p:cNvSpPr/>
          <p:nvPr/>
        </p:nvSpPr>
        <p:spPr>
          <a:xfrm>
            <a:off x="9267349" y="4723367"/>
            <a:ext cx="290681" cy="345446"/>
          </a:xfrm>
          <a:prstGeom prst="downArrow">
            <a:avLst/>
          </a:prstGeom>
          <a:solidFill>
            <a:srgbClr val="00ABC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59276" y="498764"/>
            <a:ext cx="5381742" cy="789854"/>
          </a:xfrm>
          <a:prstGeom prst="rect">
            <a:avLst/>
          </a:prstGeom>
          <a:solidFill>
            <a:schemeClr val="bg1"/>
          </a:solidFill>
        </p:spPr>
        <p:txBody>
          <a:bodyPr wrap="square" numCol="1" spcCol="180000" rtlCol="0" anchor="ctr">
            <a:noAutofit/>
          </a:bodyPr>
          <a:lstStyle/>
          <a:p>
            <a:pPr algn="ctr"/>
            <a:endParaRPr lang="en-GB" sz="2500" b="1" dirty="0" smtClean="0">
              <a:solidFill>
                <a:schemeClr val="bg1"/>
              </a:solidFill>
              <a:latin typeface="Ubuntu" charset="0"/>
              <a:ea typeface="Ubuntu" charset="0"/>
              <a:cs typeface="Ubuntu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7767" y="24722"/>
            <a:ext cx="2328874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08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9" grpId="0" animBg="1"/>
      <p:bldP spid="30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4732" y="725713"/>
            <a:ext cx="3821151" cy="4680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OPEN EVENTS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20197" y="1728190"/>
            <a:ext cx="4571587" cy="2166916"/>
          </a:xfrm>
          <a:prstGeom prst="rect">
            <a:avLst/>
          </a:prstGeom>
          <a:noFill/>
        </p:spPr>
        <p:txBody>
          <a:bodyPr wrap="square" numCol="1" spcCol="180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SATURDAY 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8E3894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10 OCTOBER 2020 </a:t>
            </a:r>
            <a:b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8E3894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</a:b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10.30am 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–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1.30pm</a:t>
            </a: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srgbClr val="31307B"/>
              </a:solidFill>
              <a:effectLst/>
              <a:uLnTx/>
              <a:uFillTx/>
              <a:latin typeface="Ubuntu" charset="0"/>
              <a:ea typeface="Ubuntu" charset="0"/>
              <a:cs typeface="Ubuntu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WEDNESDAY </a:t>
            </a:r>
            <a:r>
              <a:rPr lang="de-DE" sz="2000" b="1" dirty="0" smtClean="0">
                <a:solidFill>
                  <a:srgbClr val="8E3894"/>
                </a:solidFill>
                <a:latin typeface="Ubuntu" charset="0"/>
                <a:ea typeface="Ubuntu" charset="0"/>
                <a:cs typeface="Ubuntu" charset="0"/>
              </a:rPr>
              <a:t>25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E3894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 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8E3894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NOVEMBER 2020 </a:t>
            </a:r>
            <a:b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8E3894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</a:br>
            <a:r>
              <a:rPr kumimoji="0" lang="nb-NO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5.30pm 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– </a:t>
            </a:r>
            <a:r>
              <a:rPr kumimoji="0" lang="nb-NO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7.30pm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31307B"/>
              </a:solidFill>
              <a:effectLst/>
              <a:uLnTx/>
              <a:uFillTx/>
              <a:latin typeface="Ubuntu" charset="0"/>
              <a:ea typeface="Ubuntu" charset="0"/>
              <a:cs typeface="Ubuntu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TUESDAY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8E3894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26 JANUARY 2021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8E3894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 </a:t>
            </a:r>
            <a:b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8E3894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</a:br>
            <a:r>
              <a:rPr kumimoji="0" lang="nb-NO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5.30pm </a:t>
            </a:r>
            <a:r>
              <a:rPr kumimoji="0" lang="mr-IN" sz="2000" b="1" i="0" u="none" strike="noStrike" kern="1200" cap="none" spc="0" normalizeH="0" baseline="0" noProof="0" dirty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–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7.30pm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31307B"/>
              </a:solidFill>
              <a:effectLst/>
              <a:uLnTx/>
              <a:uFillTx/>
              <a:latin typeface="Ubuntu" charset="0"/>
              <a:ea typeface="Ubuntu" charset="0"/>
              <a:cs typeface="Ubuntu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3904" y="5328459"/>
            <a:ext cx="3059084" cy="781399"/>
          </a:xfrm>
          <a:prstGeom prst="rect">
            <a:avLst/>
          </a:prstGeom>
          <a:solidFill>
            <a:schemeClr val="bg1"/>
          </a:solidFill>
        </p:spPr>
        <p:txBody>
          <a:bodyPr wrap="square" numCol="1" spcCol="180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>
                <a:ln>
                  <a:noFill/>
                </a:ln>
                <a:solidFill>
                  <a:srgbClr val="31307A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2020/21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50182" y="534390"/>
            <a:ext cx="2030680" cy="659410"/>
          </a:xfrm>
          <a:prstGeom prst="rect">
            <a:avLst/>
          </a:prstGeom>
          <a:noFill/>
        </p:spPr>
        <p:txBody>
          <a:bodyPr wrap="square" numCol="1" spcCol="180000" rtlCol="0" anchor="ctr">
            <a:noAutofit/>
          </a:bodyPr>
          <a:lstStyle/>
          <a:p>
            <a:pPr algn="ctr"/>
            <a:endParaRPr lang="en-GB" sz="2500" b="1" dirty="0" smtClean="0">
              <a:solidFill>
                <a:schemeClr val="bg1"/>
              </a:solidFill>
              <a:latin typeface="Ubuntu" charset="0"/>
              <a:ea typeface="Ubuntu" charset="0"/>
              <a:cs typeface="Ubuntu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2052" y="534390"/>
            <a:ext cx="5319732" cy="890649"/>
          </a:xfrm>
          <a:prstGeom prst="rect">
            <a:avLst/>
          </a:prstGeom>
          <a:solidFill>
            <a:schemeClr val="bg1"/>
          </a:solidFill>
        </p:spPr>
        <p:txBody>
          <a:bodyPr wrap="square" numCol="1" spcCol="180000" rtlCol="0" anchor="ctr">
            <a:noAutofit/>
          </a:bodyPr>
          <a:lstStyle/>
          <a:p>
            <a:pPr algn="ctr"/>
            <a:endParaRPr lang="en-GB" sz="2500" b="1" dirty="0" smtClean="0">
              <a:solidFill>
                <a:schemeClr val="bg1"/>
              </a:solidFill>
              <a:latin typeface="Ubuntu" charset="0"/>
              <a:ea typeface="Ubuntu" charset="0"/>
              <a:cs typeface="Ubuntu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2513" y="0"/>
            <a:ext cx="2597022" cy="152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750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4732" y="725713"/>
            <a:ext cx="3821151" cy="4680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HOW TO APPLY </a:t>
            </a:r>
          </a:p>
        </p:txBody>
      </p:sp>
      <p:sp>
        <p:nvSpPr>
          <p:cNvPr id="2" name="Chevron 1"/>
          <p:cNvSpPr/>
          <p:nvPr/>
        </p:nvSpPr>
        <p:spPr>
          <a:xfrm>
            <a:off x="5880523" y="4645110"/>
            <a:ext cx="375306" cy="453999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305327" y="4222142"/>
            <a:ext cx="2878372" cy="1311966"/>
            <a:chOff x="1081377" y="4079018"/>
            <a:chExt cx="2878372" cy="1311966"/>
          </a:xfrm>
        </p:grpSpPr>
        <p:sp>
          <p:nvSpPr>
            <p:cNvPr id="7" name="Rectangle 6"/>
            <p:cNvSpPr/>
            <p:nvPr/>
          </p:nvSpPr>
          <p:spPr>
            <a:xfrm>
              <a:off x="1081377" y="4079018"/>
              <a:ext cx="2878372" cy="1311966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20525" y="4399394"/>
              <a:ext cx="2600076" cy="659184"/>
            </a:xfrm>
            <a:prstGeom prst="rect">
              <a:avLst/>
            </a:prstGeom>
            <a:noFill/>
          </p:spPr>
          <p:txBody>
            <a:bodyPr wrap="square" numCol="1" spcCol="18000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1" i="0" u="none" strike="noStrike" kern="1200" cap="none" spc="0" normalizeH="0" baseline="0" noProof="0" dirty="0">
                  <a:ln>
                    <a:noFill/>
                  </a:ln>
                  <a:solidFill>
                    <a:srgbClr val="31307B"/>
                  </a:solidFill>
                  <a:effectLst/>
                  <a:uLnTx/>
                  <a:uFillTx/>
                  <a:latin typeface="Ubuntu" charset="0"/>
                  <a:ea typeface="Ubuntu" charset="0"/>
                  <a:cs typeface="Ubuntu" charset="0"/>
                </a:rPr>
                <a:t>Online via our website: </a:t>
              </a:r>
              <a:r>
                <a:rPr kumimoji="0" lang="en-US" sz="1700" b="1" i="0" u="none" strike="noStrike" kern="1200" cap="none" spc="0" normalizeH="0" baseline="0" noProof="0" dirty="0">
                  <a:ln>
                    <a:noFill/>
                  </a:ln>
                  <a:solidFill>
                    <a:srgbClr val="8E3894"/>
                  </a:solidFill>
                  <a:effectLst/>
                  <a:uLnTx/>
                  <a:uFillTx/>
                  <a:latin typeface="Ubuntu" charset="0"/>
                  <a:ea typeface="Ubuntu" charset="0"/>
                  <a:cs typeface="Ubuntu" charset="0"/>
                </a:rPr>
                <a:t>www.bolton-sfc.ac.uk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8E3894"/>
                </a:solidFill>
                <a:effectLst/>
                <a:uLnTx/>
                <a:uFillTx/>
                <a:latin typeface="Ubuntu Regular" charset="0"/>
                <a:ea typeface="Ubuntu Regular" charset="0"/>
                <a:cs typeface="Ubuntu Regular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952653" y="4222142"/>
            <a:ext cx="2878372" cy="1311966"/>
            <a:chOff x="5728703" y="4079018"/>
            <a:chExt cx="2878372" cy="1311966"/>
          </a:xfrm>
        </p:grpSpPr>
        <p:sp>
          <p:nvSpPr>
            <p:cNvPr id="8" name="Rectangle 7"/>
            <p:cNvSpPr/>
            <p:nvPr/>
          </p:nvSpPr>
          <p:spPr>
            <a:xfrm>
              <a:off x="5728703" y="4079018"/>
              <a:ext cx="2878372" cy="1311966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67851" y="4262672"/>
              <a:ext cx="2600076" cy="1048799"/>
            </a:xfrm>
            <a:prstGeom prst="rect">
              <a:avLst/>
            </a:prstGeom>
            <a:noFill/>
          </p:spPr>
          <p:txBody>
            <a:bodyPr wrap="square" numCol="1" spcCol="18000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1" i="0" u="none" strike="noStrike" kern="1200" cap="none" spc="0" normalizeH="0" baseline="0" noProof="0" dirty="0">
                  <a:ln>
                    <a:noFill/>
                  </a:ln>
                  <a:solidFill>
                    <a:srgbClr val="31307B"/>
                  </a:solidFill>
                  <a:effectLst/>
                  <a:uLnTx/>
                  <a:uFillTx/>
                  <a:latin typeface="Ubuntu" charset="0"/>
                  <a:ea typeface="Ubuntu" charset="0"/>
                  <a:cs typeface="Ubuntu" charset="0"/>
                </a:rPr>
                <a:t>Complete an </a:t>
              </a:r>
              <a:r>
                <a:rPr kumimoji="0" lang="en-US" sz="1700" b="1" i="0" u="none" strike="noStrike" kern="1200" cap="none" spc="0" normalizeH="0" baseline="0" noProof="0" dirty="0">
                  <a:ln>
                    <a:noFill/>
                  </a:ln>
                  <a:solidFill>
                    <a:srgbClr val="8E3894"/>
                  </a:solidFill>
                  <a:effectLst/>
                  <a:uLnTx/>
                  <a:uFillTx/>
                  <a:latin typeface="Ubuntu" charset="0"/>
                  <a:ea typeface="Ubuntu" charset="0"/>
                  <a:cs typeface="Ubuntu" charset="0"/>
                </a:rPr>
                <a:t>application form </a:t>
              </a:r>
              <a:r>
                <a:rPr kumimoji="0" lang="en-US" sz="1700" b="1" i="0" u="none" strike="noStrike" kern="1200" cap="none" spc="0" normalizeH="0" baseline="0" noProof="0" dirty="0">
                  <a:ln>
                    <a:noFill/>
                  </a:ln>
                  <a:solidFill>
                    <a:srgbClr val="31307B"/>
                  </a:solidFill>
                  <a:effectLst/>
                  <a:uLnTx/>
                  <a:uFillTx/>
                  <a:latin typeface="Ubuntu" charset="0"/>
                  <a:ea typeface="Ubuntu" charset="0"/>
                  <a:cs typeface="Ubuntu" charset="0"/>
                </a:rPr>
                <a:t>at the back of the prospectus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 Regular" charset="0"/>
                <a:ea typeface="Ubuntu Regular" charset="0"/>
                <a:cs typeface="Ubuntu Regular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94732" y="1671916"/>
            <a:ext cx="4239661" cy="4680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1" i="0" u="none" strike="noStrike" kern="1200" cap="none" spc="0" normalizeH="0" baseline="0" noProof="0" dirty="0">
                <a:ln>
                  <a:noFill/>
                </a:ln>
                <a:solidFill>
                  <a:srgbClr val="31307B"/>
                </a:solidFill>
                <a:effectLst/>
                <a:uLnTx/>
                <a:uFillTx/>
                <a:latin typeface="Ubuntu" charset="0"/>
                <a:ea typeface="Ubuntu" charset="0"/>
                <a:cs typeface="Ubuntu" charset="0"/>
              </a:rPr>
              <a:t>THERE ARE 2 WAYS TO APPLY: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073" y="2385469"/>
            <a:ext cx="3322320" cy="201168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801" y="2018243"/>
            <a:ext cx="2377440" cy="25481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55829" y="581891"/>
            <a:ext cx="914400" cy="914400"/>
          </a:xfrm>
          <a:prstGeom prst="rect">
            <a:avLst/>
          </a:prstGeom>
          <a:noFill/>
        </p:spPr>
        <p:txBody>
          <a:bodyPr wrap="none" numCol="1" spcCol="180000" rtlCol="0" anchor="ctr">
            <a:noAutofit/>
          </a:bodyPr>
          <a:lstStyle/>
          <a:p>
            <a:pPr algn="ctr"/>
            <a:endParaRPr lang="en-GB" sz="2500" b="1" dirty="0" smtClean="0">
              <a:solidFill>
                <a:schemeClr val="bg1"/>
              </a:solidFill>
              <a:latin typeface="Ubuntu" charset="0"/>
              <a:ea typeface="Ubuntu" charset="0"/>
              <a:cs typeface="Ubuntu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27668" y="95003"/>
            <a:ext cx="2303813" cy="807522"/>
          </a:xfrm>
          <a:prstGeom prst="rect">
            <a:avLst/>
          </a:prstGeom>
          <a:noFill/>
        </p:spPr>
        <p:txBody>
          <a:bodyPr wrap="square" numCol="1" spcCol="180000" rtlCol="0" anchor="ctr">
            <a:noAutofit/>
          </a:bodyPr>
          <a:lstStyle/>
          <a:p>
            <a:pPr algn="ctr"/>
            <a:endParaRPr lang="en-GB" sz="2500" b="1" dirty="0" smtClean="0">
              <a:solidFill>
                <a:schemeClr val="bg1"/>
              </a:solidFill>
              <a:latin typeface="Ubuntu" charset="0"/>
              <a:ea typeface="Ubuntu" charset="0"/>
              <a:cs typeface="Ubuntu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73288" y="0"/>
            <a:ext cx="6218712" cy="1671916"/>
          </a:xfrm>
          <a:prstGeom prst="rect">
            <a:avLst/>
          </a:prstGeom>
          <a:solidFill>
            <a:schemeClr val="bg1"/>
          </a:solidFill>
        </p:spPr>
        <p:txBody>
          <a:bodyPr wrap="square" numCol="1" spcCol="180000" rtlCol="0" anchor="ctr">
            <a:noAutofit/>
          </a:bodyPr>
          <a:lstStyle/>
          <a:p>
            <a:pPr algn="ctr"/>
            <a:endParaRPr lang="en-GB" sz="2500" b="1" dirty="0" smtClean="0">
              <a:solidFill>
                <a:schemeClr val="bg1"/>
              </a:solidFill>
              <a:latin typeface="Ubuntu" charset="0"/>
              <a:ea typeface="Ubuntu" charset="0"/>
              <a:cs typeface="Ubuntu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2513" y="0"/>
            <a:ext cx="2597022" cy="152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68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numCol="1" spcCol="180000" rtlCol="0" anchor="ctr">
        <a:noAutofit/>
      </a:bodyPr>
      <a:lstStyle>
        <a:defPPr algn="ctr">
          <a:defRPr sz="2500" b="1" dirty="0" smtClean="0">
            <a:solidFill>
              <a:schemeClr val="bg1"/>
            </a:solidFill>
            <a:latin typeface="Ubuntu" charset="0"/>
            <a:ea typeface="Ubuntu" charset="0"/>
            <a:cs typeface="Ubuntu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22770</TotalTime>
  <Words>344</Words>
  <Application>Microsoft Office PowerPoint</Application>
  <PresentationFormat>Widescreen</PresentationFormat>
  <Paragraphs>99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Franklin Gothic Demi</vt:lpstr>
      <vt:lpstr>Ubuntu</vt:lpstr>
      <vt:lpstr>Ubuntu Light</vt:lpstr>
      <vt:lpstr>Ubuntu 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Kathryn Chorlton</cp:lastModifiedBy>
  <cp:revision>365</cp:revision>
  <dcterms:created xsi:type="dcterms:W3CDTF">2017-07-14T14:59:40Z</dcterms:created>
  <dcterms:modified xsi:type="dcterms:W3CDTF">2020-05-14T11:09:50Z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909511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