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theme+xml" PartName="/ppt/theme/theme2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theme+xml" PartName="/ppt/theme/theme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theme+xml" PartName="/ppt/theme/theme4.xml"/>
  <Override ContentType="image/jpg" PartName="/ppt/media/image4.jpg"/>
  <Override ContentType="image/jpg" PartName="/ppt/media/image5.jpg"/>
  <Override ContentType="image/jpg" PartName="/ppt/media/image6.jpg"/>
  <Override ContentType="image/jpg" PartName="/ppt/media/image8.jpg"/>
  <Override ContentType="image/jpg" PartName="/ppt/media/image9.jpg"/>
  <Override ContentType="image/jpg" PartName="/ppt/media/image10.jpg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theme+xml" PartName="/ppt/theme/theme5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theme+xml" PartName="/ppt/theme/theme6.xml"/>
  <Override ContentType="application/vnd.openxmlformats-officedocument.theme+xml" PartName="/ppt/theme/theme7.xml"/>
  <Override ContentType="application/vnd.openxmlformats-officedocument.theme+xml" PartName="/ppt/theme/theme8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0" r:id="rId1"/>
    <p:sldMasterId id="2147483887" r:id="rId2"/>
    <p:sldMasterId id="2147483926" r:id="rId3"/>
    <p:sldMasterId id="2147483964" r:id="rId4"/>
    <p:sldMasterId id="2147484003" r:id="rId5"/>
    <p:sldMasterId id="2147484016" r:id="rId6"/>
  </p:sldMasterIdLst>
  <p:notesMasterIdLst>
    <p:notesMasterId r:id="rId51"/>
  </p:notesMasterIdLst>
  <p:handoutMasterIdLst>
    <p:handoutMasterId r:id="rId52"/>
  </p:handoutMasterIdLst>
  <p:sldIdLst>
    <p:sldId id="493" r:id="rId7"/>
    <p:sldId id="659" r:id="rId8"/>
    <p:sldId id="661" r:id="rId9"/>
    <p:sldId id="662" r:id="rId10"/>
    <p:sldId id="664" r:id="rId11"/>
    <p:sldId id="555" r:id="rId12"/>
    <p:sldId id="646" r:id="rId13"/>
    <p:sldId id="647" r:id="rId14"/>
    <p:sldId id="648" r:id="rId15"/>
    <p:sldId id="548" r:id="rId16"/>
    <p:sldId id="552" r:id="rId17"/>
    <p:sldId id="553" r:id="rId18"/>
    <p:sldId id="554" r:id="rId19"/>
    <p:sldId id="386" r:id="rId20"/>
    <p:sldId id="388" r:id="rId21"/>
    <p:sldId id="556" r:id="rId22"/>
    <p:sldId id="654" r:id="rId23"/>
    <p:sldId id="655" r:id="rId24"/>
    <p:sldId id="287" r:id="rId25"/>
    <p:sldId id="288" r:id="rId26"/>
    <p:sldId id="425" r:id="rId27"/>
    <p:sldId id="527" r:id="rId28"/>
    <p:sldId id="530" r:id="rId29"/>
    <p:sldId id="531" r:id="rId30"/>
    <p:sldId id="528" r:id="rId31"/>
    <p:sldId id="529" r:id="rId32"/>
    <p:sldId id="532" r:id="rId33"/>
    <p:sldId id="533" r:id="rId34"/>
    <p:sldId id="534" r:id="rId35"/>
    <p:sldId id="535" r:id="rId36"/>
    <p:sldId id="536" r:id="rId37"/>
    <p:sldId id="537" r:id="rId38"/>
    <p:sldId id="538" r:id="rId39"/>
    <p:sldId id="539" r:id="rId40"/>
    <p:sldId id="540" r:id="rId41"/>
    <p:sldId id="541" r:id="rId42"/>
    <p:sldId id="542" r:id="rId43"/>
    <p:sldId id="543" r:id="rId44"/>
    <p:sldId id="544" r:id="rId45"/>
    <p:sldId id="545" r:id="rId46"/>
    <p:sldId id="559" r:id="rId47"/>
    <p:sldId id="313" r:id="rId48"/>
    <p:sldId id="547" r:id="rId49"/>
    <p:sldId id="546" r:id="rId50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61D3"/>
    <a:srgbClr val="1ABDEB"/>
    <a:srgbClr val="FF8000"/>
    <a:srgbClr val="E16729"/>
    <a:srgbClr val="DD4B2C"/>
    <a:srgbClr val="E34200"/>
    <a:srgbClr val="009BA7"/>
    <a:srgbClr val="E4300C"/>
    <a:srgbClr val="3A91B5"/>
    <a:srgbClr val="BF0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348" autoAdjust="0"/>
    <p:restoredTop sz="90746" autoAdjust="0"/>
  </p:normalViewPr>
  <p:slideViewPr>
    <p:cSldViewPr snapToGrid="0" snapToObjects="1">
      <p:cViewPr varScale="1">
        <p:scale>
          <a:sx n="65" d="100"/>
          <a:sy n="65" d="100"/>
        </p:scale>
        <p:origin x="7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336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8061B6C-AB1D-2749-8C0D-12B624C02D7B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FF40209-C784-5445-983D-5F63D5F29A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78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DACF18D7-6C72-C94D-81B6-AE44C9E88BB9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CD47D51-99F5-6F40-82E3-DE42E504A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96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7D51-99F5-6F40-82E3-DE42E504A5C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35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4225" indent="-301625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088" indent="-2413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0688" indent="-2413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5" indent="-2413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6158C74F-84D3-F148-9DE8-014E430F1F2A}" type="slidenum">
              <a:rPr lang="en-US" sz="1300">
                <a:solidFill>
                  <a:prstClr val="black"/>
                </a:solidFill>
              </a:rPr>
              <a:pPr/>
              <a:t>21</a:t>
            </a:fld>
            <a:endParaRPr 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15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7D51-99F5-6F40-82E3-DE42E504A5C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10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7D51-99F5-6F40-82E3-DE42E504A5C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33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7D51-99F5-6F40-82E3-DE42E504A5C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50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7D51-99F5-6F40-82E3-DE42E504A5C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91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7D51-99F5-6F40-82E3-DE42E504A5C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35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7D51-99F5-6F40-82E3-DE42E504A5C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37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</a:rPr>
              <a:t>Screen grab for Website, UCAS OK, Paper OK, E-book change to open evening.  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4225" indent="-301625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088" indent="-2413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0688" indent="-2413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5" indent="-2413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91133408-B67F-FA4B-ADA4-F049C681AB0D}" type="slidenum">
              <a:rPr lang="en-US" sz="1300"/>
              <a:pPr/>
              <a:t>42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707616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7D51-99F5-6F40-82E3-DE42E504A5C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25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7D51-99F5-6F40-82E3-DE42E504A5C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85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7D51-99F5-6F40-82E3-DE42E504A5C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78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Teacher photo x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7D51-99F5-6F40-82E3-DE42E504A5C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97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1200" dirty="0"/>
              <a:t>Classroom pic for innovative</a:t>
            </a:r>
          </a:p>
          <a:p>
            <a:endParaRPr lang="en-GB" dirty="0">
              <a:latin typeface="Calibri" charset="0"/>
              <a:ea typeface="MS PGothic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ADA7A336-3BE5-5D4F-8E3D-77561224F5C2}" type="slidenum">
              <a:rPr lang="en-US" sz="1300"/>
              <a:pPr/>
              <a:t>15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541896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3900" y="509588"/>
            <a:ext cx="339883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Calibri" charset="0"/>
              <a:ea typeface="MS PGothic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B23616-131D-CB47-A26A-D30C4EB10FC9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780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3900" y="509588"/>
            <a:ext cx="339883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Calibri" charset="0"/>
                <a:ea typeface="MS PGothic" charset="0"/>
              </a:rPr>
              <a:t>Rename Wella pic ‘Wella Professionals Centre of Excellence.’</a:t>
            </a:r>
          </a:p>
          <a:p>
            <a:r>
              <a:rPr lang="en-GB">
                <a:latin typeface="Calibri" charset="0"/>
                <a:ea typeface="MS PGothic" charset="0"/>
              </a:rPr>
              <a:t>Remove Infusion, replace with ‘£4.3 million Stem Centre’, pic of STEM centre.</a:t>
            </a:r>
          </a:p>
          <a:p>
            <a:r>
              <a:rPr lang="en-GB">
                <a:latin typeface="Calibri" charset="0"/>
                <a:ea typeface="MS PGothic" charset="0"/>
              </a:rPr>
              <a:t>Remove Signature, replace with ‘High-spec Workshop’ - pic from 91 YPG.</a:t>
            </a:r>
          </a:p>
          <a:p>
            <a:endParaRPr lang="en-GB">
              <a:latin typeface="Calibri" charset="0"/>
              <a:ea typeface="MS PGothic" charset="0"/>
            </a:endParaRPr>
          </a:p>
          <a:p>
            <a:endParaRPr lang="en-GB">
              <a:latin typeface="Calibri" charset="0"/>
              <a:ea typeface="MS PGothic" charset="0"/>
            </a:endParaRPr>
          </a:p>
          <a:p>
            <a:r>
              <a:rPr lang="en-GB">
                <a:latin typeface="Calibri" charset="0"/>
                <a:ea typeface="MS PGothic" charset="0"/>
              </a:rPr>
              <a:t>  </a:t>
            </a:r>
          </a:p>
          <a:p>
            <a:endParaRPr lang="en-GB">
              <a:latin typeface="Calibri" charset="0"/>
              <a:ea typeface="MS PGothic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9D0FE1-CDB4-E648-8C90-C1EC754087F3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36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</a:rPr>
              <a:t>Change pictures and reword. </a:t>
            </a: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4225" indent="-301625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088" indent="-2413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0688" indent="-2413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5" indent="-2413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010BCC10-7BFD-5A40-9364-042527B9EEEE}" type="slidenum">
              <a:rPr lang="en-US" sz="1300"/>
              <a:pPr/>
              <a:t>19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977602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</a:rPr>
              <a:t>Get rid of middle two slides and make the remaining three bigger please. Rearrange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4225" indent="-301625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088" indent="-2413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0688" indent="-2413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5" indent="-2413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B82A9505-C033-1946-BA67-AF8FCB00F350}" type="slidenum">
              <a:rPr lang="en-US" sz="1300"/>
              <a:pPr/>
              <a:t>20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974541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 ?><Relationships xmlns="http://schemas.openxmlformats.org/package/2006/relationships"><Relationship Id="rId3" Target="../media/image5.jpg" Type="http://schemas.openxmlformats.org/officeDocument/2006/relationships/image"/><Relationship Id="rId7" Target="../media/image9.jpg" Type="http://schemas.openxmlformats.org/officeDocument/2006/relationships/image"/><Relationship Id="rId2" Target="../media/image4.jpg" Type="http://schemas.openxmlformats.org/officeDocument/2006/relationships/image"/><Relationship Id="rId1" Target="../slideMasters/slideMaster4.xml" Type="http://schemas.openxmlformats.org/officeDocument/2006/relationships/slideMaster"/><Relationship Id="rId6" Target="../media/image8.jpg" Type="http://schemas.openxmlformats.org/officeDocument/2006/relationships/image"/><Relationship Id="rId5" Target="../media/image7.jpeg" Type="http://schemas.openxmlformats.org/officeDocument/2006/relationships/image"/><Relationship Id="rId4" Target="../media/image6.jpg" Type="http://schemas.openxmlformats.org/officeDocument/2006/relationships/image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5" y="2130440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90735-36BC-A149-B028-E8A26354F2A5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5D0B9-28DE-0B4C-8756-6E5F89A84C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7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ED2F07-C93D-134D-B62F-AC9ACFD9069A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CA736-DD46-AE44-9AB9-A34FEA80D4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4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5" y="274653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D3E001-01F1-1448-AD5E-50D34ED6B959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66CC3-0B7B-E54F-A95F-DD7CADB3AC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524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7" descr="logo_big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628790"/>
            <a:ext cx="3281363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2515" y="5013325"/>
            <a:ext cx="5400674" cy="630253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786731"/>
                </a:solidFill>
                <a:latin typeface="Foco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2500" y="5649921"/>
            <a:ext cx="5400675" cy="65880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Foc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48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4" y="1628773"/>
            <a:ext cx="7200901" cy="93662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78673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274" y="2708289"/>
            <a:ext cx="7200901" cy="3600451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802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90" y="4946665"/>
            <a:ext cx="7200900" cy="1362075"/>
          </a:xfrm>
        </p:spPr>
        <p:txBody>
          <a:bodyPr anchor="t">
            <a:normAutofit/>
          </a:bodyPr>
          <a:lstStyle>
            <a:lvl1pPr algn="l">
              <a:defRPr sz="3200" b="1" cap="none">
                <a:latin typeface="Foco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2290" y="2708290"/>
            <a:ext cx="7200900" cy="222092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928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2289" y="2708289"/>
            <a:ext cx="3600451" cy="360045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6380" y="2708289"/>
            <a:ext cx="3606794" cy="360045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278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2275" y="2708290"/>
            <a:ext cx="3600450" cy="363536"/>
          </a:xfr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92275" y="3071825"/>
            <a:ext cx="3600450" cy="323691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2741" y="2708274"/>
            <a:ext cx="3600450" cy="363535"/>
          </a:xfr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2740" y="3071810"/>
            <a:ext cx="3600450" cy="323691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757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27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92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ACF926-E9CB-074F-9EE0-B85D6F415183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D0309-D546-BB4D-A226-291200F490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21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90" y="1628790"/>
            <a:ext cx="7200900" cy="936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740" y="2708290"/>
            <a:ext cx="3600450" cy="36004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2276" y="2708289"/>
            <a:ext cx="3600450" cy="3611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2232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90" y="1628789"/>
            <a:ext cx="7200900" cy="50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2290" y="2708289"/>
            <a:ext cx="7200900" cy="360045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2290" y="2143116"/>
            <a:ext cx="7200900" cy="4222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0861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169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65" y="2708290"/>
            <a:ext cx="2320910" cy="360044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2289" y="2708290"/>
            <a:ext cx="4898997" cy="36004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983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5" y="21304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758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25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7" descr="logo_big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628790"/>
            <a:ext cx="3281363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2515" y="5013325"/>
            <a:ext cx="5400674" cy="630253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786731"/>
                </a:solidFill>
                <a:latin typeface="Foco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2500" y="5649921"/>
            <a:ext cx="5400675" cy="65880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Foc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635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4" y="1628773"/>
            <a:ext cx="7200901" cy="93662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78673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274" y="2708289"/>
            <a:ext cx="7200901" cy="3600451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891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90" y="4946665"/>
            <a:ext cx="7200900" cy="1362075"/>
          </a:xfrm>
        </p:spPr>
        <p:txBody>
          <a:bodyPr anchor="t">
            <a:normAutofit/>
          </a:bodyPr>
          <a:lstStyle>
            <a:lvl1pPr algn="l">
              <a:defRPr sz="3200" b="1" cap="none">
                <a:latin typeface="Foco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2290" y="2708290"/>
            <a:ext cx="7200900" cy="222092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770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2289" y="2708289"/>
            <a:ext cx="3600451" cy="360045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6380" y="2708289"/>
            <a:ext cx="3606794" cy="360045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22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E047B7-CC20-6847-A9F2-A445BC382541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D07D4-3A14-1949-96CC-7C46A464CF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28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2275" y="2708290"/>
            <a:ext cx="3600450" cy="363536"/>
          </a:xfr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92275" y="3071825"/>
            <a:ext cx="3600450" cy="323691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2741" y="2708274"/>
            <a:ext cx="3600450" cy="363535"/>
          </a:xfr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2740" y="3071810"/>
            <a:ext cx="3600450" cy="323691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775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608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894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90" y="1628790"/>
            <a:ext cx="7200900" cy="936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740" y="2708290"/>
            <a:ext cx="3600450" cy="36004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2276" y="2708289"/>
            <a:ext cx="3600450" cy="3611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70064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90" y="1628789"/>
            <a:ext cx="7200900" cy="50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2290" y="2708289"/>
            <a:ext cx="7200900" cy="360045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2290" y="2143116"/>
            <a:ext cx="7200900" cy="4222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837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2996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65" y="2708290"/>
            <a:ext cx="2320910" cy="360044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2289" y="2708290"/>
            <a:ext cx="4898997" cy="36004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8579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275" y="2125989"/>
            <a:ext cx="777779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559" y="3840489"/>
            <a:ext cx="64052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796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076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4"/>
            <a:ext cx="3869434" cy="230062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4497152"/>
            <a:ext cx="3869434" cy="2355551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452831" y="4617149"/>
            <a:ext cx="2696465" cy="223554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869434" y="1189640"/>
            <a:ext cx="5279854" cy="2179762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3869467" y="4873973"/>
            <a:ext cx="2583363" cy="1978729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0" y="2320877"/>
            <a:ext cx="3849472" cy="21762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3869295" y="20"/>
            <a:ext cx="0" cy="6852911"/>
          </a:xfrm>
          <a:custGeom>
            <a:avLst/>
            <a:gdLst/>
            <a:ahLst/>
            <a:cxnLst/>
            <a:rect l="l" t="t" r="r" b="b"/>
            <a:pathLst>
              <a:path h="6840220">
                <a:moveTo>
                  <a:pt x="0" y="6840016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6443200" y="1532935"/>
            <a:ext cx="0" cy="1818832"/>
          </a:xfrm>
          <a:custGeom>
            <a:avLst/>
            <a:gdLst/>
            <a:ahLst/>
            <a:cxnLst/>
            <a:rect l="l" t="t" r="r" b="b"/>
            <a:pathLst>
              <a:path h="1815464">
                <a:moveTo>
                  <a:pt x="0" y="0"/>
                </a:moveTo>
                <a:lnTo>
                  <a:pt x="0" y="1815045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6443200" y="5103459"/>
            <a:ext cx="0" cy="1749490"/>
          </a:xfrm>
          <a:custGeom>
            <a:avLst/>
            <a:gdLst/>
            <a:ahLst/>
            <a:cxnLst/>
            <a:rect l="l" t="t" r="r" b="b"/>
            <a:pathLst>
              <a:path h="1746250">
                <a:moveTo>
                  <a:pt x="0" y="0"/>
                </a:moveTo>
                <a:lnTo>
                  <a:pt x="0" y="1745996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8" y="2301784"/>
            <a:ext cx="3870029" cy="0"/>
          </a:xfrm>
          <a:custGeom>
            <a:avLst/>
            <a:gdLst/>
            <a:ahLst/>
            <a:cxnLst/>
            <a:rect l="l" t="t" r="r" b="b"/>
            <a:pathLst>
              <a:path w="3875404">
                <a:moveTo>
                  <a:pt x="0" y="0"/>
                </a:moveTo>
                <a:lnTo>
                  <a:pt x="3874843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8" y="4511658"/>
            <a:ext cx="3870029" cy="0"/>
          </a:xfrm>
          <a:custGeom>
            <a:avLst/>
            <a:gdLst/>
            <a:ahLst/>
            <a:cxnLst/>
            <a:rect l="l" t="t" r="r" b="b"/>
            <a:pathLst>
              <a:path w="3875404">
                <a:moveTo>
                  <a:pt x="0" y="0"/>
                </a:moveTo>
                <a:lnTo>
                  <a:pt x="3874843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3977652" y="1442682"/>
            <a:ext cx="5171877" cy="90337"/>
          </a:xfrm>
          <a:custGeom>
            <a:avLst/>
            <a:gdLst/>
            <a:ahLst/>
            <a:cxnLst/>
            <a:rect l="l" t="t" r="r" b="b"/>
            <a:pathLst>
              <a:path w="5179059" h="90169">
                <a:moveTo>
                  <a:pt x="0" y="90093"/>
                </a:moveTo>
                <a:lnTo>
                  <a:pt x="5178818" y="90093"/>
                </a:lnTo>
                <a:lnTo>
                  <a:pt x="5178818" y="0"/>
                </a:lnTo>
                <a:lnTo>
                  <a:pt x="0" y="0"/>
                </a:lnTo>
                <a:lnTo>
                  <a:pt x="0" y="90093"/>
                </a:lnTo>
                <a:close/>
              </a:path>
            </a:pathLst>
          </a:custGeom>
          <a:solidFill>
            <a:srgbClr val="414042">
              <a:alpha val="89999"/>
            </a:srgbClr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3889403" y="0"/>
            <a:ext cx="5256849" cy="1442852"/>
          </a:xfrm>
          <a:custGeom>
            <a:avLst/>
            <a:gdLst/>
            <a:ahLst/>
            <a:cxnLst/>
            <a:rect l="l" t="t" r="r" b="b"/>
            <a:pathLst>
              <a:path w="5264150" h="1440180">
                <a:moveTo>
                  <a:pt x="0" y="1440002"/>
                </a:moveTo>
                <a:lnTo>
                  <a:pt x="5263908" y="1440002"/>
                </a:lnTo>
                <a:lnTo>
                  <a:pt x="5263908" y="0"/>
                </a:lnTo>
                <a:lnTo>
                  <a:pt x="0" y="0"/>
                </a:lnTo>
                <a:lnTo>
                  <a:pt x="0" y="1440002"/>
                </a:lnTo>
                <a:close/>
              </a:path>
            </a:pathLst>
          </a:custGeom>
          <a:solidFill>
            <a:srgbClr val="00546A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0" y="5356529"/>
            <a:ext cx="4815502" cy="1496291"/>
          </a:xfrm>
          <a:custGeom>
            <a:avLst/>
            <a:gdLst/>
            <a:ahLst/>
            <a:cxnLst/>
            <a:rect l="l" t="t" r="r" b="b"/>
            <a:pathLst>
              <a:path w="4822190" h="1493520">
                <a:moveTo>
                  <a:pt x="0" y="0"/>
                </a:moveTo>
                <a:lnTo>
                  <a:pt x="0" y="1493391"/>
                </a:lnTo>
                <a:lnTo>
                  <a:pt x="4821726" y="1493391"/>
                </a:lnTo>
                <a:lnTo>
                  <a:pt x="0" y="0"/>
                </a:lnTo>
                <a:close/>
              </a:path>
            </a:pathLst>
          </a:custGeom>
          <a:solidFill>
            <a:srgbClr val="00546A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3443494" y="5052946"/>
            <a:ext cx="5705805" cy="1799747"/>
          </a:xfrm>
          <a:custGeom>
            <a:avLst/>
            <a:gdLst/>
            <a:ahLst/>
            <a:cxnLst/>
            <a:rect l="l" t="t" r="r" b="b"/>
            <a:pathLst>
              <a:path w="5713730" h="1796415">
                <a:moveTo>
                  <a:pt x="5713730" y="0"/>
                </a:moveTo>
                <a:lnTo>
                  <a:pt x="0" y="1796414"/>
                </a:lnTo>
                <a:lnTo>
                  <a:pt x="5713730" y="1796414"/>
                </a:lnTo>
                <a:lnTo>
                  <a:pt x="5713730" y="0"/>
                </a:lnTo>
                <a:close/>
              </a:path>
            </a:pathLst>
          </a:custGeom>
          <a:solidFill>
            <a:srgbClr val="00546A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2006247" y="6149726"/>
            <a:ext cx="1843385" cy="221389"/>
          </a:xfrm>
          <a:custGeom>
            <a:avLst/>
            <a:gdLst/>
            <a:ahLst/>
            <a:cxnLst/>
            <a:rect l="l" t="t" r="r" b="b"/>
            <a:pathLst>
              <a:path w="1845945" h="220979">
                <a:moveTo>
                  <a:pt x="0" y="220814"/>
                </a:moveTo>
                <a:lnTo>
                  <a:pt x="1845792" y="220814"/>
                </a:lnTo>
                <a:lnTo>
                  <a:pt x="1845792" y="0"/>
                </a:lnTo>
                <a:lnTo>
                  <a:pt x="0" y="0"/>
                </a:lnTo>
                <a:lnTo>
                  <a:pt x="0" y="220814"/>
                </a:lnTo>
                <a:close/>
              </a:path>
            </a:pathLst>
          </a:custGeom>
          <a:solidFill>
            <a:srgbClr val="00546A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4570752" y="6149726"/>
            <a:ext cx="1843385" cy="221389"/>
          </a:xfrm>
          <a:custGeom>
            <a:avLst/>
            <a:gdLst/>
            <a:ahLst/>
            <a:cxnLst/>
            <a:rect l="l" t="t" r="r" b="b"/>
            <a:pathLst>
              <a:path w="1845945" h="220979">
                <a:moveTo>
                  <a:pt x="0" y="220814"/>
                </a:moveTo>
                <a:lnTo>
                  <a:pt x="1845792" y="220814"/>
                </a:lnTo>
                <a:lnTo>
                  <a:pt x="1845792" y="0"/>
                </a:lnTo>
                <a:lnTo>
                  <a:pt x="0" y="0"/>
                </a:lnTo>
                <a:lnTo>
                  <a:pt x="0" y="220814"/>
                </a:lnTo>
                <a:close/>
              </a:path>
            </a:pathLst>
          </a:custGeom>
          <a:solidFill>
            <a:srgbClr val="00546A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4579732" y="2962715"/>
            <a:ext cx="1843385" cy="221389"/>
          </a:xfrm>
          <a:custGeom>
            <a:avLst/>
            <a:gdLst/>
            <a:ahLst/>
            <a:cxnLst/>
            <a:rect l="l" t="t" r="r" b="b"/>
            <a:pathLst>
              <a:path w="1845945" h="220980">
                <a:moveTo>
                  <a:pt x="0" y="220814"/>
                </a:moveTo>
                <a:lnTo>
                  <a:pt x="1845792" y="220814"/>
                </a:lnTo>
                <a:lnTo>
                  <a:pt x="1845792" y="0"/>
                </a:lnTo>
                <a:lnTo>
                  <a:pt x="0" y="0"/>
                </a:lnTo>
                <a:lnTo>
                  <a:pt x="0" y="220814"/>
                </a:lnTo>
                <a:close/>
              </a:path>
            </a:pathLst>
          </a:custGeom>
          <a:solidFill>
            <a:srgbClr val="00546A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7192916" y="6149726"/>
            <a:ext cx="1956892" cy="221389"/>
          </a:xfrm>
          <a:custGeom>
            <a:avLst/>
            <a:gdLst/>
            <a:ahLst/>
            <a:cxnLst/>
            <a:rect l="l" t="t" r="r" b="b"/>
            <a:pathLst>
              <a:path w="1959609" h="220979">
                <a:moveTo>
                  <a:pt x="0" y="220814"/>
                </a:moveTo>
                <a:lnTo>
                  <a:pt x="1959089" y="220814"/>
                </a:lnTo>
                <a:lnTo>
                  <a:pt x="1959089" y="0"/>
                </a:lnTo>
                <a:lnTo>
                  <a:pt x="0" y="0"/>
                </a:lnTo>
                <a:lnTo>
                  <a:pt x="0" y="220814"/>
                </a:lnTo>
                <a:close/>
              </a:path>
            </a:pathLst>
          </a:custGeom>
          <a:solidFill>
            <a:srgbClr val="00546A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7201908" y="2962715"/>
            <a:ext cx="1947380" cy="221389"/>
          </a:xfrm>
          <a:custGeom>
            <a:avLst/>
            <a:gdLst/>
            <a:ahLst/>
            <a:cxnLst/>
            <a:rect l="l" t="t" r="r" b="b"/>
            <a:pathLst>
              <a:path w="1950084" h="220980">
                <a:moveTo>
                  <a:pt x="0" y="220814"/>
                </a:moveTo>
                <a:lnTo>
                  <a:pt x="1950084" y="220814"/>
                </a:lnTo>
                <a:lnTo>
                  <a:pt x="1950084" y="0"/>
                </a:lnTo>
                <a:lnTo>
                  <a:pt x="0" y="0"/>
                </a:lnTo>
                <a:lnTo>
                  <a:pt x="0" y="220814"/>
                </a:lnTo>
                <a:close/>
              </a:path>
            </a:pathLst>
          </a:custGeom>
          <a:solidFill>
            <a:srgbClr val="00546A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516" y="1577348"/>
            <a:ext cx="398039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2425" y="1577348"/>
            <a:ext cx="398039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5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5" y="160021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5BD734-C2E0-434A-A4D0-11A49C12F45C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45012-E31E-1546-8EBC-CC4689435D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186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126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263212"/>
            <a:ext cx="9149288" cy="4589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9" y="12"/>
            <a:ext cx="9149707" cy="2272428"/>
          </a:xfrm>
          <a:custGeom>
            <a:avLst/>
            <a:gdLst/>
            <a:ahLst/>
            <a:cxnLst/>
            <a:rect l="l" t="t" r="r" b="b"/>
            <a:pathLst>
              <a:path w="9162415" h="2268220">
                <a:moveTo>
                  <a:pt x="0" y="2267991"/>
                </a:moveTo>
                <a:lnTo>
                  <a:pt x="9161995" y="2267991"/>
                </a:lnTo>
                <a:lnTo>
                  <a:pt x="9161995" y="0"/>
                </a:lnTo>
                <a:lnTo>
                  <a:pt x="0" y="0"/>
                </a:lnTo>
                <a:lnTo>
                  <a:pt x="0" y="2267991"/>
                </a:lnTo>
                <a:close/>
              </a:path>
            </a:pathLst>
          </a:custGeom>
          <a:solidFill>
            <a:srgbClr val="852775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443397" y="420786"/>
            <a:ext cx="1436338" cy="116065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36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5" y="2130440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90735-36BC-A149-B028-E8A26354F2A5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5D0B9-28DE-0B4C-8756-6E5F89A84C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35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ACF926-E9CB-074F-9EE0-B85D6F415183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D0309-D546-BB4D-A226-291200F490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247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E047B7-CC20-6847-A9F2-A445BC382541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D07D4-3A14-1949-96CC-7C46A464CF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76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5" y="160021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5BD734-C2E0-434A-A4D0-11A49C12F45C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45012-E31E-1546-8EBC-CC4689435D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23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65B47B-EFCE-E64E-8D97-C0B941888B69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62B32-13B3-3149-8C8C-3F7AD278AB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156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923B50-B728-8845-B215-92B87C225F99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4051F-9EB7-484E-8F3F-0FF7FEF67A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166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BB7DDE-6982-DE44-A09B-B23B6F3D4F12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96576-2E19-944E-9542-75F5A0F944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500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43511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958993-1413-FC46-A3CC-A49CD34056F8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4259F-9C68-1A40-81DC-D1636DB6EC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5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65B47B-EFCE-E64E-8D97-C0B941888B69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62B32-13B3-3149-8C8C-3F7AD278AB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905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262356-6909-5443-B925-CD4FCEE7C06A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1FD1-1727-E84E-9F72-7DDA9D9CA2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456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ED2F07-C93D-134D-B62F-AC9ACFD9069A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CA736-DD46-AE44-9AB9-A34FEA80D4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289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5" y="274653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D3E001-01F1-1448-AD5E-50D34ED6B959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66CC3-0B7B-E54F-A95F-DD7CADB3AC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885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5844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7" descr="logo_bi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28790"/>
            <a:ext cx="3281363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2515" y="5013325"/>
            <a:ext cx="5400674" cy="630253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786731"/>
                </a:solidFill>
                <a:latin typeface="Foc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2500" y="5649921"/>
            <a:ext cx="5400675" cy="65880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Foc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8649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4" y="1628773"/>
            <a:ext cx="7200901" cy="93662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78673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274" y="2708289"/>
            <a:ext cx="7200901" cy="3600451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1909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90" y="4946665"/>
            <a:ext cx="7200900" cy="1362075"/>
          </a:xfrm>
        </p:spPr>
        <p:txBody>
          <a:bodyPr anchor="t">
            <a:normAutofit/>
          </a:bodyPr>
          <a:lstStyle>
            <a:lvl1pPr algn="l">
              <a:defRPr sz="3200" b="1" cap="none">
                <a:latin typeface="Foc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2290" y="2708290"/>
            <a:ext cx="7200900" cy="222092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4992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2289" y="2708289"/>
            <a:ext cx="3600451" cy="360045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6380" y="2708289"/>
            <a:ext cx="3606794" cy="360045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9595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2275" y="2708290"/>
            <a:ext cx="3600450" cy="363536"/>
          </a:xfr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92275" y="3071825"/>
            <a:ext cx="3600450" cy="323691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2741" y="2708274"/>
            <a:ext cx="3600450" cy="363535"/>
          </a:xfr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2740" y="3071810"/>
            <a:ext cx="3600450" cy="323691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588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87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923B50-B728-8845-B215-92B87C225F99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4051F-9EB7-484E-8F3F-0FF7FEF67A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076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1930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90" y="1628790"/>
            <a:ext cx="7200900" cy="936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740" y="2708290"/>
            <a:ext cx="3600450" cy="36004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2276" y="2708289"/>
            <a:ext cx="3600450" cy="3611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40082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90" y="1628789"/>
            <a:ext cx="7200900" cy="50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2290" y="2708289"/>
            <a:ext cx="7200900" cy="360045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2290" y="2143116"/>
            <a:ext cx="7200900" cy="4222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07201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5042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65" y="2708290"/>
            <a:ext cx="2320910" cy="3600449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2289" y="2708290"/>
            <a:ext cx="4898997" cy="36004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868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5" y="213044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099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BB7DDE-6982-DE44-A09B-B23B6F3D4F12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96576-2E19-944E-9542-75F5A0F944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7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43511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958993-1413-FC46-A3CC-A49CD34056F8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4259F-9C68-1A40-81DC-D1636DB6EC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6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262356-6909-5443-B925-CD4FCEE7C06A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1FD1-1727-E84E-9F72-7DDA9D9CA2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8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5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1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E100B4A-55A5-E44C-B24B-D9A2FFBA4489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15" y="635636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96FC203-6C6F-8341-BE14-08169248364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92290" y="1628790"/>
            <a:ext cx="72009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92290" y="2708289"/>
            <a:ext cx="7200900" cy="36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1028" name="Picture 3" descr="logo_big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40" y="484203"/>
            <a:ext cx="1262063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26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400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786731"/>
          </a:solidFill>
          <a:latin typeface="Foco" pitchFamily="34" charset="0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86731"/>
          </a:solidFill>
          <a:latin typeface="Foco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86731"/>
          </a:solidFill>
          <a:latin typeface="Foco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86731"/>
          </a:solidFill>
          <a:latin typeface="Foco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86731"/>
          </a:solidFill>
          <a:latin typeface="Foco" pitchFamily="34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6B9DB1"/>
          </a:solidFill>
          <a:latin typeface="InterFaceCEDa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6B9DB1"/>
          </a:solidFill>
          <a:latin typeface="InterFaceCEDa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6B9DB1"/>
          </a:solidFill>
          <a:latin typeface="InterFaceCEDa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6B9DB1"/>
          </a:solidFill>
          <a:latin typeface="InterFaceCEDa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Foco" pitchFamily="34" charset="0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Foco" pitchFamily="34" charset="0"/>
          <a:ea typeface="ＭＳ Ｐゴシック" pitchFamily="-65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Foco" pitchFamily="34" charset="0"/>
          <a:ea typeface="ＭＳ Ｐゴシック" pitchFamily="-65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Foco" pitchFamily="34" charset="0"/>
          <a:ea typeface="ＭＳ Ｐゴシック" pitchFamily="-65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Foco" pitchFamily="34" charset="0"/>
          <a:ea typeface="ＭＳ Ｐゴシック" pitchFamily="-6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92290" y="1628790"/>
            <a:ext cx="72009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92290" y="2708289"/>
            <a:ext cx="7200900" cy="36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1028" name="Picture 3" descr="logo_big.jp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40" y="484203"/>
            <a:ext cx="1262063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38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786731"/>
          </a:solidFill>
          <a:latin typeface="Foco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86731"/>
          </a:solidFill>
          <a:latin typeface="Foc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86731"/>
          </a:solidFill>
          <a:latin typeface="Foc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86731"/>
          </a:solidFill>
          <a:latin typeface="Foc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86731"/>
          </a:solidFill>
          <a:latin typeface="Foc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6B9DB1"/>
          </a:solidFill>
          <a:latin typeface="InterFaceCEDa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6B9DB1"/>
          </a:solidFill>
          <a:latin typeface="InterFaceCEDa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6B9DB1"/>
          </a:solidFill>
          <a:latin typeface="InterFaceCEDa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6B9DB1"/>
          </a:solidFill>
          <a:latin typeface="InterFaceCEDa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Foco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Foco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Foco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Foco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Foc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5438" y="284326"/>
            <a:ext cx="84594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3952" y="1915338"/>
            <a:ext cx="796243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1116" y="6377949"/>
            <a:ext cx="292810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517" y="6377949"/>
            <a:ext cx="21045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4/28/2020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8246" y="6377949"/>
            <a:ext cx="21045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97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5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1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E100B4A-55A5-E44C-B24B-D9A2FFBA4489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15" y="635636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96FC203-6C6F-8341-BE14-0816924836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6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92290" y="1628790"/>
            <a:ext cx="72009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92290" y="2708289"/>
            <a:ext cx="7200900" cy="36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1028" name="Picture 3" descr="logo_big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0" y="484203"/>
            <a:ext cx="1262063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4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786731"/>
          </a:solidFill>
          <a:latin typeface="Foco" pitchFamily="34" charset="0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86731"/>
          </a:solidFill>
          <a:latin typeface="Foco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86731"/>
          </a:solidFill>
          <a:latin typeface="Foco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86731"/>
          </a:solidFill>
          <a:latin typeface="Foco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86731"/>
          </a:solidFill>
          <a:latin typeface="Foco" pitchFamily="34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6B9DB1"/>
          </a:solidFill>
          <a:latin typeface="InterFaceCEDa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6B9DB1"/>
          </a:solidFill>
          <a:latin typeface="InterFaceCEDa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6B9DB1"/>
          </a:solidFill>
          <a:latin typeface="InterFaceCEDa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6B9DB1"/>
          </a:solidFill>
          <a:latin typeface="InterFaceCEDa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Foco" pitchFamily="34" charset="0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Foco" pitchFamily="34" charset="0"/>
          <a:ea typeface="ＭＳ Ｐゴシック" pitchFamily="-65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Foco" pitchFamily="34" charset="0"/>
          <a:ea typeface="ＭＳ Ｐゴシック" pitchFamily="-65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Foco" pitchFamily="34" charset="0"/>
          <a:ea typeface="ＭＳ Ｐゴシック" pitchFamily="-65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Foco" pitchFamily="34" charset="0"/>
          <a:ea typeface="ＭＳ Ｐゴシック" pitchFamily="-6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emf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17.xml.rels><?xml version="1.0" encoding="UTF-8" standalone="yes" ?><Relationships xmlns="http://schemas.openxmlformats.org/package/2006/relationships"><Relationship Id="rId3" Target="../media/image46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53.xml" Type="http://schemas.openxmlformats.org/officeDocument/2006/relationships/slideLayout"/><Relationship Id="rId6" Target="../media/image49.jpeg" Type="http://schemas.openxmlformats.org/officeDocument/2006/relationships/image"/><Relationship Id="rId5" Target="../media/image48.jpeg" Type="http://schemas.openxmlformats.org/officeDocument/2006/relationships/image"/><Relationship Id="rId4" Target="../media/image47.jpeg" Type="http://schemas.openxmlformats.org/officeDocument/2006/relationships/image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pn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41A973-DFA0-574E-90DD-EEA19410A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658" y="-95419"/>
            <a:ext cx="9333205" cy="6964305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8229563" y="6265782"/>
            <a:ext cx="100191" cy="174949"/>
          </a:xfrm>
          <a:custGeom>
            <a:avLst/>
            <a:gdLst/>
            <a:ahLst/>
            <a:cxnLst/>
            <a:rect l="l" t="t" r="r" b="b"/>
            <a:pathLst>
              <a:path w="100329" h="174625">
                <a:moveTo>
                  <a:pt x="99745" y="2070"/>
                </a:moveTo>
                <a:lnTo>
                  <a:pt x="95338" y="1028"/>
                </a:lnTo>
                <a:lnTo>
                  <a:pt x="93954" y="685"/>
                </a:lnTo>
                <a:lnTo>
                  <a:pt x="92100" y="431"/>
                </a:lnTo>
                <a:lnTo>
                  <a:pt x="89776" y="253"/>
                </a:lnTo>
                <a:lnTo>
                  <a:pt x="87439" y="88"/>
                </a:lnTo>
                <a:lnTo>
                  <a:pt x="85585" y="0"/>
                </a:lnTo>
                <a:lnTo>
                  <a:pt x="84201" y="0"/>
                </a:lnTo>
                <a:lnTo>
                  <a:pt x="78155" y="0"/>
                </a:lnTo>
                <a:lnTo>
                  <a:pt x="0" y="174612"/>
                </a:lnTo>
                <a:lnTo>
                  <a:pt x="32905" y="174612"/>
                </a:lnTo>
                <a:lnTo>
                  <a:pt x="99745" y="207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95991" y="1653034"/>
            <a:ext cx="2861395" cy="16671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520" algn="r" defTabSz="914400" fontAlgn="auto">
              <a:lnSpc>
                <a:spcPts val="262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b="1" spc="105" dirty="0">
                <a:solidFill>
                  <a:srgbClr val="E34200"/>
                </a:solidFill>
                <a:latin typeface="Arial Rounded MT Bold" panose="020F0704030504030204" pitchFamily="34" charset="0"/>
                <a:ea typeface="+mn-ea"/>
                <a:cs typeface="Calibri"/>
              </a:rPr>
              <a:t>Bolton College</a:t>
            </a:r>
          </a:p>
          <a:p>
            <a:pPr marL="96520" algn="r" defTabSz="914400" fontAlgn="auto">
              <a:lnSpc>
                <a:spcPts val="262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b="1" spc="105" dirty="0">
                <a:solidFill>
                  <a:schemeClr val="bg1"/>
                </a:solidFill>
                <a:latin typeface="Arial Rounded MT Bold" panose="020F0704030504030204" pitchFamily="34" charset="0"/>
                <a:ea typeface="+mn-ea"/>
                <a:cs typeface="Calibri"/>
              </a:rPr>
              <a:t>Pre</a:t>
            </a:r>
            <a:r>
              <a:rPr lang="en-GB" sz="2000" dirty="0">
                <a:solidFill>
                  <a:schemeClr val="bg1"/>
                </a:solidFill>
                <a:latin typeface="Arial Rounded MT Bold" panose="020F0704030504030204" pitchFamily="34" charset="0"/>
                <a:ea typeface="+mn-ea"/>
                <a:cs typeface="Calibri"/>
              </a:rPr>
              <a:t>paring you for the world of </a:t>
            </a:r>
            <a:r>
              <a:rPr lang="en-GB" sz="20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+mn-ea"/>
                <a:cs typeface="Calibri"/>
              </a:rPr>
              <a:t>work, Apprenticeships </a:t>
            </a:r>
            <a:r>
              <a:rPr lang="en-GB" sz="2000" dirty="0">
                <a:solidFill>
                  <a:schemeClr val="bg1"/>
                </a:solidFill>
                <a:latin typeface="Arial Rounded MT Bold" panose="020F0704030504030204" pitchFamily="34" charset="0"/>
                <a:ea typeface="+mn-ea"/>
                <a:cs typeface="Calibri"/>
              </a:rPr>
              <a:t>and</a:t>
            </a:r>
            <a:br>
              <a:rPr lang="en-GB" sz="2000" dirty="0">
                <a:solidFill>
                  <a:schemeClr val="bg1"/>
                </a:solidFill>
                <a:latin typeface="Arial Rounded MT Bold" panose="020F0704030504030204" pitchFamily="34" charset="0"/>
                <a:ea typeface="+mn-ea"/>
                <a:cs typeface="Calibri"/>
              </a:rPr>
            </a:br>
            <a:r>
              <a:rPr lang="en-GB" sz="2000" dirty="0">
                <a:solidFill>
                  <a:schemeClr val="bg1"/>
                </a:solidFill>
                <a:latin typeface="Arial Rounded MT Bold" panose="020F0704030504030204" pitchFamily="34" charset="0"/>
                <a:ea typeface="+mn-ea"/>
                <a:cs typeface="Calibri"/>
              </a:rPr>
              <a:t>Higher Education.</a:t>
            </a:r>
            <a:endParaRPr sz="2000" dirty="0">
              <a:solidFill>
                <a:schemeClr val="bg1"/>
              </a:solidFill>
              <a:latin typeface="Arial Rounded MT Bold" panose="020F0704030504030204" pitchFamily="34" charset="0"/>
              <a:ea typeface="+mn-ea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617F1D-CF5F-964A-9744-4D3899CB91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857" y="262175"/>
            <a:ext cx="4082143" cy="153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6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5C0CABC-4FF7-064D-86FC-B78CCFD9BA84}"/>
              </a:ext>
            </a:extLst>
          </p:cNvPr>
          <p:cNvSpPr txBox="1"/>
          <p:nvPr/>
        </p:nvSpPr>
        <p:spPr>
          <a:xfrm>
            <a:off x="373100" y="198997"/>
            <a:ext cx="654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Our Students Succeed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0C7CD9-BF90-1E43-8577-9F2D0C1AB2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0978" y="0"/>
            <a:ext cx="382261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05E75F-54A0-DF44-B972-BDB170B8BB80}"/>
              </a:ext>
            </a:extLst>
          </p:cNvPr>
          <p:cNvSpPr txBox="1"/>
          <p:nvPr/>
        </p:nvSpPr>
        <p:spPr>
          <a:xfrm>
            <a:off x="373100" y="1443841"/>
            <a:ext cx="39950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James </a:t>
            </a:r>
            <a:r>
              <a:rPr lang="en-GB" sz="2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Snelson</a:t>
            </a:r>
            <a: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</a:t>
            </a:r>
            <a:endParaRPr lang="en-GB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Engineering Level </a:t>
            </a:r>
            <a:r>
              <a:rPr lang="en-GB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On a full-time course with work experience.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E7CD6C-9DA1-174B-AE48-05A7D76F2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9144" y="5788232"/>
            <a:ext cx="2383971" cy="89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1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5C0CABC-4FF7-064D-86FC-B78CCFD9BA84}"/>
              </a:ext>
            </a:extLst>
          </p:cNvPr>
          <p:cNvSpPr txBox="1"/>
          <p:nvPr/>
        </p:nvSpPr>
        <p:spPr>
          <a:xfrm>
            <a:off x="373100" y="198997"/>
            <a:ext cx="654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Our Students Succeed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05E75F-54A0-DF44-B972-BDB170B8BB80}"/>
              </a:ext>
            </a:extLst>
          </p:cNvPr>
          <p:cNvSpPr txBox="1"/>
          <p:nvPr/>
        </p:nvSpPr>
        <p:spPr>
          <a:xfrm>
            <a:off x="373100" y="1817914"/>
            <a:ext cx="39950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Ashleigh </a:t>
            </a:r>
            <a:r>
              <a:rPr lang="en-GB" sz="2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Emmason</a:t>
            </a:r>
            <a:endParaRPr lang="en-GB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Business Apprenticeship</a:t>
            </a:r>
            <a:endParaRPr lang="en-GB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progressed </a:t>
            </a:r>
            <a:r>
              <a:rPr lang="en-GB" sz="2800" dirty="0">
                <a:solidFill>
                  <a:schemeClr val="bg1"/>
                </a:solidFill>
              </a:rPr>
              <a:t>to a Business Management Degree </a:t>
            </a:r>
            <a:r>
              <a:rPr lang="en-GB" sz="2800" dirty="0" smtClean="0">
                <a:solidFill>
                  <a:schemeClr val="bg1"/>
                </a:solidFill>
              </a:rPr>
              <a:t>Apprenticeship.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8F8248-C8C7-464B-9D9B-FDA954C7F9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330" y="0"/>
            <a:ext cx="385667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12A6A0-5FA4-0A46-8B46-1821B1D10D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9144" y="5788232"/>
            <a:ext cx="2383971" cy="89490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AE317FD-0E1B-744B-9517-8F3F3CC56963}"/>
              </a:ext>
            </a:extLst>
          </p:cNvPr>
          <p:cNvSpPr/>
          <p:nvPr/>
        </p:nvSpPr>
        <p:spPr>
          <a:xfrm>
            <a:off x="4517680" y="2440665"/>
            <a:ext cx="2037029" cy="2037029"/>
          </a:xfrm>
          <a:prstGeom prst="ellipse">
            <a:avLst/>
          </a:prstGeom>
          <a:solidFill>
            <a:srgbClr val="1AB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1ED2BB-BD2E-3343-977B-4DB18A2A9CAA}"/>
              </a:ext>
            </a:extLst>
          </p:cNvPr>
          <p:cNvSpPr txBox="1"/>
          <p:nvPr/>
        </p:nvSpPr>
        <p:spPr>
          <a:xfrm>
            <a:off x="4604368" y="2671759"/>
            <a:ext cx="1862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NATIONAL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FESTIVAL OF LEARNING AWARDS FINALIST 2019 </a:t>
            </a:r>
            <a:endParaRPr lang="en-US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84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4" grpId="0"/>
      <p:bldP spid="4" grpId="1"/>
      <p:bldP spid="7" grpId="0" animBg="1"/>
      <p:bldP spid="7" grpId="1" animBg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5C0CABC-4FF7-064D-86FC-B78CCFD9BA84}"/>
              </a:ext>
            </a:extLst>
          </p:cNvPr>
          <p:cNvSpPr txBox="1"/>
          <p:nvPr/>
        </p:nvSpPr>
        <p:spPr>
          <a:xfrm>
            <a:off x="373100" y="198997"/>
            <a:ext cx="654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Our Students Succeed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05E75F-54A0-DF44-B972-BDB170B8BB80}"/>
              </a:ext>
            </a:extLst>
          </p:cNvPr>
          <p:cNvSpPr txBox="1"/>
          <p:nvPr/>
        </p:nvSpPr>
        <p:spPr>
          <a:xfrm>
            <a:off x="373100" y="1817914"/>
            <a:ext cx="39950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Hajira</a:t>
            </a:r>
            <a: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Khalid</a:t>
            </a:r>
            <a:b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Applied Science</a:t>
            </a:r>
            <a:b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Off to </a:t>
            </a:r>
            <a:r>
              <a:rPr lang="en-GB" sz="2800" dirty="0">
                <a:solidFill>
                  <a:schemeClr val="bg1"/>
                </a:solidFill>
              </a:rPr>
              <a:t>university to study adult nursing</a:t>
            </a:r>
            <a:r>
              <a:rPr lang="en-GB" sz="2800" dirty="0" smtClean="0">
                <a:solidFill>
                  <a:schemeClr val="bg1"/>
                </a:solidFill>
              </a:rPr>
              <a:t>.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12A6A0-5FA4-0A46-8B46-1821B1D10D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9144" y="5788232"/>
            <a:ext cx="2383971" cy="8949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D5C1C0-A399-544D-B94B-2F36E6E084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168" y="0"/>
            <a:ext cx="3853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4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ED2249E-8352-CF47-8C31-4103DD41A0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228" y="14334"/>
            <a:ext cx="3823487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87D1E3F-76F3-3B4A-80D3-C4213DAF97F3}"/>
              </a:ext>
            </a:extLst>
          </p:cNvPr>
          <p:cNvSpPr/>
          <p:nvPr/>
        </p:nvSpPr>
        <p:spPr>
          <a:xfrm>
            <a:off x="4604368" y="3004967"/>
            <a:ext cx="1862520" cy="1862520"/>
          </a:xfrm>
          <a:prstGeom prst="ellipse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C0CABC-4FF7-064D-86FC-B78CCFD9BA84}"/>
              </a:ext>
            </a:extLst>
          </p:cNvPr>
          <p:cNvSpPr txBox="1"/>
          <p:nvPr/>
        </p:nvSpPr>
        <p:spPr>
          <a:xfrm>
            <a:off x="373100" y="198997"/>
            <a:ext cx="654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Our Students Succeed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05E75F-54A0-DF44-B972-BDB170B8BB80}"/>
              </a:ext>
            </a:extLst>
          </p:cNvPr>
          <p:cNvSpPr txBox="1"/>
          <p:nvPr/>
        </p:nvSpPr>
        <p:spPr>
          <a:xfrm>
            <a:off x="373100" y="1328057"/>
            <a:ext cx="39950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Emilio </a:t>
            </a:r>
            <a:r>
              <a:rPr lang="en-GB" sz="2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Boaro</a:t>
            </a:r>
            <a:endParaRPr lang="en-GB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Plastering</a:t>
            </a:r>
          </a:p>
          <a:p>
            <a:r>
              <a:rPr lang="en-GB" sz="2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Smithills</a:t>
            </a:r>
            <a: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School</a:t>
            </a:r>
            <a:endParaRPr lang="en-GB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Hoping to progress to </a:t>
            </a:r>
            <a:r>
              <a:rPr lang="en-GB" sz="2800" dirty="0">
                <a:solidFill>
                  <a:schemeClr val="bg1"/>
                </a:solidFill>
              </a:rPr>
              <a:t>the next </a:t>
            </a:r>
            <a:r>
              <a:rPr lang="en-GB" sz="2800" dirty="0" smtClean="0">
                <a:solidFill>
                  <a:schemeClr val="bg1"/>
                </a:solidFill>
              </a:rPr>
              <a:t>stage of </a:t>
            </a:r>
            <a:r>
              <a:rPr lang="en-GB" sz="2800" dirty="0" err="1" smtClean="0">
                <a:solidFill>
                  <a:schemeClr val="bg1"/>
                </a:solidFill>
              </a:rPr>
              <a:t>Skillbuild</a:t>
            </a:r>
            <a:r>
              <a:rPr lang="en-GB" sz="2800" dirty="0" smtClean="0">
                <a:solidFill>
                  <a:schemeClr val="bg1"/>
                </a:solidFill>
              </a:rPr>
              <a:t> world finals in Russia!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12A6A0-5FA4-0A46-8B46-1821B1D10D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9144" y="5788232"/>
            <a:ext cx="2383971" cy="8949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55D98A-19AF-8049-B794-A7E5688E2F28}"/>
              </a:ext>
            </a:extLst>
          </p:cNvPr>
          <p:cNvSpPr txBox="1"/>
          <p:nvPr/>
        </p:nvSpPr>
        <p:spPr>
          <a:xfrm>
            <a:off x="4601238" y="3443334"/>
            <a:ext cx="1862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SKILLBUILD NATIONAL FINALIST 2019 </a:t>
            </a:r>
            <a:endParaRPr lang="en-US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0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4" grpId="0"/>
      <p:bldP spid="4" grpId="1"/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714247" y="268266"/>
            <a:ext cx="5861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US" sz="3600" b="1" dirty="0">
                <a:solidFill>
                  <a:srgbClr val="92D050"/>
                </a:solidFill>
                <a:latin typeface="Arial" charset="0"/>
                <a:cs typeface="Arial" charset="0"/>
              </a:rPr>
              <a:t>Enjoy Excellent </a:t>
            </a:r>
            <a:br>
              <a:rPr lang="en-US" sz="3600" b="1" dirty="0">
                <a:solidFill>
                  <a:srgbClr val="92D050"/>
                </a:solidFill>
                <a:latin typeface="Arial" charset="0"/>
                <a:cs typeface="Arial" charset="0"/>
              </a:rPr>
            </a:br>
            <a:r>
              <a:rPr lang="en-US" sz="3600" b="1" dirty="0">
                <a:solidFill>
                  <a:srgbClr val="92D050"/>
                </a:solidFill>
                <a:latin typeface="Arial" charset="0"/>
                <a:cs typeface="Arial" charset="0"/>
              </a:rPr>
              <a:t>Teaching &amp; Learning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935038" y="4310182"/>
            <a:ext cx="541946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GB" sz="2200" b="1" dirty="0" smtClean="0">
                <a:solidFill>
                  <a:schemeClr val="bg1"/>
                </a:solidFill>
                <a:latin typeface="Arial"/>
                <a:cs typeface="Arial"/>
              </a:rPr>
              <a:t>‘….well-qualified </a:t>
            </a:r>
            <a:r>
              <a:rPr lang="en-GB" sz="2200" b="1" dirty="0">
                <a:solidFill>
                  <a:schemeClr val="bg1"/>
                </a:solidFill>
                <a:latin typeface="Arial"/>
                <a:cs typeface="Arial"/>
              </a:rPr>
              <a:t>subject tutors and specialist support staff’. </a:t>
            </a:r>
            <a:r>
              <a:rPr lang="en-GB" sz="2200" dirty="0">
                <a:solidFill>
                  <a:schemeClr val="bg1"/>
                </a:solidFill>
                <a:latin typeface="Arial"/>
                <a:cs typeface="Arial"/>
              </a:rPr>
              <a:t>Ofsted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364C6E-C211-464F-A852-CDEAC8ECEC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028" y="1597612"/>
            <a:ext cx="3832468" cy="25594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E1984B-CF48-FB4C-AC12-A99BD53936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94" y="1597611"/>
            <a:ext cx="3832469" cy="2559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823748-939A-084A-8B34-5D55355C7C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7204" y="268266"/>
            <a:ext cx="977900" cy="9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83B2E1-8C6B-B545-AEDA-743D11AEB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169" y="-64768"/>
            <a:ext cx="9277539" cy="6922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6F6C86-6FFF-CE44-B386-AA7DDF14D1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732" y="5838000"/>
            <a:ext cx="2383971" cy="8949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864DCC-033F-9540-B462-6D1D2E4AA4CA}"/>
              </a:ext>
            </a:extLst>
          </p:cNvPr>
          <p:cNvSpPr txBox="1"/>
          <p:nvPr/>
        </p:nvSpPr>
        <p:spPr>
          <a:xfrm>
            <a:off x="838200" y="4264211"/>
            <a:ext cx="69172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9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Pass – 16 to 18 bus travel</a:t>
            </a:r>
          </a:p>
          <a:p>
            <a:endParaRPr lang="en-GB" sz="2800" dirty="0"/>
          </a:p>
          <a:p>
            <a:r>
              <a:rPr lang="en-GB" sz="2800" dirty="0">
                <a:solidFill>
                  <a:schemeClr val="bg1"/>
                </a:solidFill>
              </a:rPr>
              <a:t>Travel around Greater Manchester, any time, FREE of charge! </a:t>
            </a:r>
          </a:p>
          <a:p>
            <a:r>
              <a:rPr lang="en-GB" sz="2800" dirty="0">
                <a:solidFill>
                  <a:schemeClr val="bg1"/>
                </a:solidFill>
              </a:rPr>
              <a:t>Visit </a:t>
            </a:r>
            <a:r>
              <a:rPr lang="en-GB" sz="2800" dirty="0" err="1">
                <a:solidFill>
                  <a:srgbClr val="009BA7"/>
                </a:solidFill>
              </a:rPr>
              <a:t>www.ourpass.co.uk</a:t>
            </a:r>
            <a:endParaRPr lang="en-GB" sz="2800" dirty="0">
              <a:solidFill>
                <a:srgbClr val="009BA7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98869-5B06-114E-8C49-136D76A1C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447" y="-2066831"/>
            <a:ext cx="9305180" cy="6214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0C61CD-D674-FE42-AACB-D3F9767F1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41849">
            <a:off x="6621620" y="2790392"/>
            <a:ext cx="2345040" cy="204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1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66_330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056" y="3370384"/>
            <a:ext cx="4493544" cy="3370384"/>
          </a:xfrm>
          <a:prstGeom prst="rect">
            <a:avLst/>
          </a:prstGeom>
        </p:spPr>
      </p:pic>
      <p:pic>
        <p:nvPicPr>
          <p:cNvPr id="2" name="Picture 1" descr="1866_336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70384"/>
            <a:ext cx="4591050" cy="3443519"/>
          </a:xfrm>
          <a:prstGeom prst="rect">
            <a:avLst/>
          </a:prstGeom>
        </p:spPr>
      </p:pic>
      <p:pic>
        <p:nvPicPr>
          <p:cNvPr id="15" name="Picture 17" descr="1976_303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60" y="36528"/>
            <a:ext cx="46196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683140" y="-36498"/>
            <a:ext cx="4511675" cy="504826"/>
          </a:xfrm>
          <a:prstGeom prst="rect">
            <a:avLst/>
          </a:prstGeom>
          <a:solidFill>
            <a:srgbClr val="8D004C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21511" name="TextBox 10"/>
          <p:cNvSpPr txBox="1">
            <a:spLocks noChangeArrowheads="1"/>
          </p:cNvSpPr>
          <p:nvPr/>
        </p:nvSpPr>
        <p:spPr bwMode="auto">
          <a:xfrm>
            <a:off x="4873625" y="-60009"/>
            <a:ext cx="37465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MS PGothic" charset="0"/>
                <a:cs typeface="Arial" charset="0"/>
              </a:rPr>
              <a:t>Excellent Gym Facilities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686070" y="6350000"/>
            <a:ext cx="4521445" cy="504825"/>
          </a:xfrm>
          <a:prstGeom prst="rect">
            <a:avLst/>
          </a:prstGeom>
          <a:solidFill>
            <a:srgbClr val="00649E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21513" name="TextBox 12"/>
          <p:cNvSpPr txBox="1">
            <a:spLocks noChangeArrowheads="1"/>
          </p:cNvSpPr>
          <p:nvPr/>
        </p:nvSpPr>
        <p:spPr bwMode="auto">
          <a:xfrm>
            <a:off x="4914900" y="6384940"/>
            <a:ext cx="37465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MS PGothic" charset="0"/>
                <a:cs typeface="Arial" charset="0"/>
              </a:rPr>
              <a:t>Your own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MS PGothic" charset="0"/>
                <a:cs typeface="Arial" charset="0"/>
              </a:rPr>
              <a:t>P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MS PGothic" charset="0"/>
                <a:cs typeface="Arial" charset="0"/>
              </a:rPr>
              <a:t>ersonal Laptop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-28560" y="-36498"/>
            <a:ext cx="4619627" cy="504826"/>
          </a:xfrm>
          <a:prstGeom prst="rect">
            <a:avLst/>
          </a:prstGeom>
          <a:solidFill>
            <a:srgbClr val="0079C2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21515" name="TextBox 16"/>
          <p:cNvSpPr txBox="1">
            <a:spLocks noChangeArrowheads="1"/>
          </p:cNvSpPr>
          <p:nvPr/>
        </p:nvSpPr>
        <p:spPr bwMode="auto">
          <a:xfrm>
            <a:off x="254000" y="-14273"/>
            <a:ext cx="4292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MS PGothic" charset="0"/>
                <a:cs typeface="Arial" charset="0"/>
              </a:rPr>
              <a:t>High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MS PGothic" charset="0"/>
                <a:cs typeface="Arial" charset="0"/>
              </a:rPr>
              <a:t>Quality IT systems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28574" y="6354778"/>
            <a:ext cx="4619626" cy="503237"/>
          </a:xfrm>
          <a:prstGeom prst="rect">
            <a:avLst/>
          </a:prstGeom>
          <a:solidFill>
            <a:srgbClr val="83227A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21517" name="TextBox 14"/>
          <p:cNvSpPr txBox="1">
            <a:spLocks noChangeArrowheads="1"/>
          </p:cNvSpPr>
          <p:nvPr/>
        </p:nvSpPr>
        <p:spPr bwMode="auto">
          <a:xfrm>
            <a:off x="254015" y="6375415"/>
            <a:ext cx="41965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MS PGothic" charset="0"/>
                <a:cs typeface="Arial" charset="0"/>
              </a:rPr>
              <a:t>Technology in the Classroom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MS PGothic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2398" y="459951"/>
            <a:ext cx="4460859" cy="279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3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21513" grpId="0"/>
      <p:bldP spid="16" grpId="0" animBg="1"/>
      <p:bldP spid="215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6" descr="1976_15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25" y="3376628"/>
            <a:ext cx="4573588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683125" y="6350000"/>
            <a:ext cx="4659312" cy="504825"/>
          </a:xfrm>
          <a:prstGeom prst="rect">
            <a:avLst/>
          </a:prstGeom>
          <a:solidFill>
            <a:srgbClr val="0079C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22532" name="TextBox 28"/>
          <p:cNvSpPr txBox="1">
            <a:spLocks noChangeArrowheads="1"/>
          </p:cNvSpPr>
          <p:nvPr/>
        </p:nvSpPr>
        <p:spPr bwMode="auto">
          <a:xfrm>
            <a:off x="4889515" y="6384940"/>
            <a:ext cx="30686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MS PGothic" charset="0"/>
                <a:cs typeface="Arial" charset="0"/>
              </a:rPr>
              <a:t>Signature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MS PGothic" charset="0"/>
                <a:cs typeface="Arial" charset="0"/>
              </a:rPr>
              <a:t>Restaurant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MS PGothic" charset="0"/>
              <a:cs typeface="Arial" charset="0"/>
            </a:endParaRPr>
          </a:p>
        </p:txBody>
      </p:sp>
      <p:pic>
        <p:nvPicPr>
          <p:cNvPr id="22533" name="Picture 23" descr="costa-01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7" b="-3806"/>
          <a:stretch>
            <a:fillRect/>
          </a:stretch>
        </p:blipFill>
        <p:spPr bwMode="auto">
          <a:xfrm>
            <a:off x="-73554" y="3376628"/>
            <a:ext cx="4667250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-95234" y="6354778"/>
            <a:ext cx="4660900" cy="503237"/>
          </a:xfrm>
          <a:prstGeom prst="rect">
            <a:avLst/>
          </a:prstGeom>
          <a:solidFill>
            <a:srgbClr val="8D004C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22535" name="TextBox 25"/>
          <p:cNvSpPr txBox="1">
            <a:spLocks noChangeArrowheads="1"/>
          </p:cNvSpPr>
          <p:nvPr/>
        </p:nvSpPr>
        <p:spPr bwMode="auto">
          <a:xfrm>
            <a:off x="188627" y="6375400"/>
            <a:ext cx="45069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MS PGothic" charset="0"/>
                <a:cs typeface="Arial" charset="0"/>
              </a:rPr>
              <a:t>Infusion,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MS PGothic" charset="0"/>
                <a:cs typeface="Arial" charset="0"/>
              </a:rPr>
              <a:t>serving Costa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MS PGothic" charset="0"/>
                <a:cs typeface="Arial" charset="0"/>
              </a:rPr>
              <a:t>coffee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MS PGothic" charset="0"/>
              <a:cs typeface="Arial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80139" y="-158748"/>
            <a:ext cx="4745798" cy="341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The Atom-01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3125" y="-56054"/>
            <a:ext cx="4546600" cy="330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-95235" y="-35838"/>
            <a:ext cx="4660900" cy="503238"/>
          </a:xfrm>
          <a:prstGeom prst="rect">
            <a:avLst/>
          </a:prstGeom>
          <a:solidFill>
            <a:srgbClr val="00649E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22541" name="TextBox 19"/>
          <p:cNvSpPr txBox="1">
            <a:spLocks noChangeArrowheads="1"/>
          </p:cNvSpPr>
          <p:nvPr/>
        </p:nvSpPr>
        <p:spPr bwMode="auto">
          <a:xfrm>
            <a:off x="180975" y="7953"/>
            <a:ext cx="41581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MS PGothic" charset="0"/>
                <a:cs typeface="Arial" charset="0"/>
              </a:rPr>
              <a:t>Diversity Refectory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683140" y="-35838"/>
            <a:ext cx="4659313" cy="503238"/>
          </a:xfrm>
          <a:prstGeom prst="rect">
            <a:avLst/>
          </a:prstGeom>
          <a:solidFill>
            <a:srgbClr val="4E4A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22538" name="TextBox 22"/>
          <p:cNvSpPr txBox="1">
            <a:spLocks noChangeArrowheads="1"/>
          </p:cNvSpPr>
          <p:nvPr/>
        </p:nvSpPr>
        <p:spPr bwMode="auto">
          <a:xfrm>
            <a:off x="4889500" y="36528"/>
            <a:ext cx="37465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MS PGothic" charset="0"/>
                <a:cs typeface="Arial" charset="0"/>
              </a:rPr>
              <a:t>The Atom onsite shop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71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5" grpId="0"/>
      <p:bldP spid="22541" grpId="0"/>
      <p:bldP spid="225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BC420D-952E-184B-AC9C-8F55AB7DD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171" y="-47544"/>
            <a:ext cx="9318171" cy="6953087"/>
          </a:xfrm>
          <a:prstGeom prst="rect">
            <a:avLst/>
          </a:prstGeom>
        </p:spPr>
      </p:pic>
      <p:pic>
        <p:nvPicPr>
          <p:cNvPr id="34820" name="Picture 3" descr="logo_bi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944" y="316841"/>
            <a:ext cx="1265237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13"/>
          <p:cNvSpPr txBox="1">
            <a:spLocks noChangeArrowheads="1"/>
          </p:cNvSpPr>
          <p:nvPr/>
        </p:nvSpPr>
        <p:spPr bwMode="auto">
          <a:xfrm>
            <a:off x="1676399" y="379548"/>
            <a:ext cx="708297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US" sz="2600" dirty="0">
                <a:solidFill>
                  <a:schemeClr val="bg1"/>
                </a:solidFill>
                <a:latin typeface="Arial" charset="0"/>
                <a:cs typeface="Arial" charset="0"/>
              </a:rPr>
              <a:t>Bolton College Apprenticeships </a:t>
            </a:r>
            <a:br>
              <a:rPr lang="en-US" sz="26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2600" b="1" dirty="0">
                <a:solidFill>
                  <a:schemeClr val="bg1"/>
                </a:solidFill>
                <a:latin typeface="Arial" charset="0"/>
                <a:cs typeface="Arial" charset="0"/>
              </a:rPr>
              <a:t>Earn While You Learn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A3F49C-427D-B64C-8E42-4E33F0E5E0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286" y="1399891"/>
            <a:ext cx="2340429" cy="723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28CFBE-7CD4-2042-9EAC-FE55D60EE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486" y="-150377"/>
            <a:ext cx="9406856" cy="70192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CB9AA5-5FF0-754E-AF6E-DB849E6159BA}"/>
              </a:ext>
            </a:extLst>
          </p:cNvPr>
          <p:cNvSpPr txBox="1"/>
          <p:nvPr/>
        </p:nvSpPr>
        <p:spPr>
          <a:xfrm>
            <a:off x="526935" y="648323"/>
            <a:ext cx="60364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University Group Benefits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MS PGothic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MS PGothic" charset="0"/>
              </a:rPr>
              <a:t>We’ll provide: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MS PGothic" charset="0"/>
              </a:rPr>
              <a:t>• 	Masterclasses and guest lectures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MS PGothic" charset="0"/>
              </a:rPr>
              <a:t>• 	University visits and use of modern facilities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MS PGothic" charset="0"/>
              </a:rPr>
              <a:t>• 	Access to mentoring and coaching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MS PGothic" charset="0"/>
              </a:rPr>
              <a:t>• 	Extra support with university applications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80AAC7-A734-A142-AF2F-EC3EA132EF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4026" y="-299006"/>
            <a:ext cx="3145971" cy="23622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B9D924-FE03-BC41-A552-C9B5325947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70" y="3359254"/>
            <a:ext cx="9144000" cy="604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8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6EBBA7-3C9B-BF47-B34F-F63255F67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6307" y="-114874"/>
            <a:ext cx="10619716" cy="7079810"/>
          </a:xfrm>
          <a:prstGeom prst="rect">
            <a:avLst/>
          </a:prstGeom>
        </p:spPr>
      </p:pic>
      <p:pic>
        <p:nvPicPr>
          <p:cNvPr id="32771" name="Picture 3" descr="logo_bi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053" y="493728"/>
            <a:ext cx="1265237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273258" y="499981"/>
            <a:ext cx="76369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Why Choose   an Apprenticeship?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C647839-F38C-9E42-B81D-756D52286430}"/>
              </a:ext>
            </a:extLst>
          </p:cNvPr>
          <p:cNvSpPr/>
          <p:nvPr/>
        </p:nvSpPr>
        <p:spPr>
          <a:xfrm>
            <a:off x="-213172" y="1734244"/>
            <a:ext cx="3311056" cy="331105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1E19786-8911-ED44-9C6B-7AA0C3E5CBF2}"/>
              </a:ext>
            </a:extLst>
          </p:cNvPr>
          <p:cNvSpPr/>
          <p:nvPr/>
        </p:nvSpPr>
        <p:spPr>
          <a:xfrm>
            <a:off x="2764724" y="1968830"/>
            <a:ext cx="3730821" cy="373082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B105FF-5E20-AE48-971A-4C1EC7C0022C}"/>
              </a:ext>
            </a:extLst>
          </p:cNvPr>
          <p:cNvSpPr/>
          <p:nvPr/>
        </p:nvSpPr>
        <p:spPr>
          <a:xfrm>
            <a:off x="6295538" y="1217399"/>
            <a:ext cx="3115115" cy="311511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9EB26F-7E9F-5844-9A68-B5623911B5B6}"/>
              </a:ext>
            </a:extLst>
          </p:cNvPr>
          <p:cNvSpPr txBox="1"/>
          <p:nvPr/>
        </p:nvSpPr>
        <p:spPr>
          <a:xfrm>
            <a:off x="2986391" y="1968830"/>
            <a:ext cx="3287485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n-GB" sz="5500" b="1" dirty="0">
                <a:latin typeface="Arial Black" panose="020B0604020202020204" pitchFamily="34" charset="0"/>
                <a:cs typeface="Arial Black" panose="020B0604020202020204" pitchFamily="34" charset="0"/>
              </a:rPr>
              <a:t>90% </a:t>
            </a:r>
            <a:br>
              <a:rPr lang="en-GB" sz="5500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of apprentices will get a job or progress to further training*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600AFD-B536-3142-8AEA-93B6C7CA39DC}"/>
              </a:ext>
            </a:extLst>
          </p:cNvPr>
          <p:cNvSpPr txBox="1"/>
          <p:nvPr/>
        </p:nvSpPr>
        <p:spPr>
          <a:xfrm>
            <a:off x="0" y="2043249"/>
            <a:ext cx="2779206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00" b="1" dirty="0">
                <a:latin typeface="Arial Black" panose="020B0604020202020204" pitchFamily="34" charset="0"/>
                <a:cs typeface="Arial Black" panose="020B0604020202020204" pitchFamily="34" charset="0"/>
              </a:rPr>
              <a:t>83% </a:t>
            </a:r>
            <a:r>
              <a:rPr lang="en-GB" sz="55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5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of employers would recommend Apprenticeships*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7FB2F0-3635-2142-9A73-308341047EA9}"/>
              </a:ext>
            </a:extLst>
          </p:cNvPr>
          <p:cNvSpPr txBox="1"/>
          <p:nvPr/>
        </p:nvSpPr>
        <p:spPr>
          <a:xfrm>
            <a:off x="6502723" y="1737659"/>
            <a:ext cx="26041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 earn,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£</a:t>
            </a:r>
            <a:r>
              <a:rPr lang="en-GB" sz="2800" b="1" dirty="0" smtClean="0">
                <a:latin typeface="Arial Black" panose="020B0604020202020204" pitchFamily="34" charset="0"/>
                <a:cs typeface="Arial Black" panose="020B0604020202020204" pitchFamily="34" charset="0"/>
              </a:rPr>
              <a:t>117,000 </a:t>
            </a:r>
            <a:r>
              <a:rPr lang="en-GB" sz="2000" b="1" dirty="0" smtClean="0">
                <a:latin typeface="Arial Black" panose="020B0604020202020204" pitchFamily="34" charset="0"/>
                <a:cs typeface="Arial Black" panose="020B0604020202020204" pitchFamily="34" charset="0"/>
              </a:rPr>
              <a:t>more on a level 3 Apprenticeship, than those who didn’t</a:t>
            </a:r>
            <a:endParaRPr lang="en-GB" sz="20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7EC287-6364-1849-BB42-90AA8B3F1E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048" y="5579991"/>
            <a:ext cx="3323002" cy="1026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6064FE-59DF-8A43-9764-7F2DA70C6ACF}"/>
              </a:ext>
            </a:extLst>
          </p:cNvPr>
          <p:cNvSpPr txBox="1"/>
          <p:nvPr/>
        </p:nvSpPr>
        <p:spPr>
          <a:xfrm>
            <a:off x="275465" y="6360670"/>
            <a:ext cx="4445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*National Apprenticeship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" grpId="0" animBg="1"/>
      <p:bldP spid="2" grpId="1" animBg="1"/>
      <p:bldP spid="10" grpId="0" animBg="1"/>
      <p:bldP spid="10" grpId="1" animBg="1"/>
      <p:bldP spid="11" grpId="0" animBg="1"/>
      <p:bldP spid="11" grpId="1" animBg="1"/>
      <p:bldP spid="4" grpId="0"/>
      <p:bldP spid="5" grpId="0"/>
      <p:bldP spid="12" grpId="0"/>
      <p:bldP spid="8" grpId="0"/>
      <p:bldP spid="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6" name="TextBox 10"/>
          <p:cNvSpPr txBox="1">
            <a:spLocks noChangeArrowheads="1"/>
          </p:cNvSpPr>
          <p:nvPr/>
        </p:nvSpPr>
        <p:spPr bwMode="auto">
          <a:xfrm>
            <a:off x="0" y="2204511"/>
            <a:ext cx="366576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US" sz="3600" b="1" dirty="0">
                <a:solidFill>
                  <a:srgbClr val="92D050"/>
                </a:solidFill>
                <a:latin typeface="Arial" charset="0"/>
                <a:cs typeface="Arial" charset="0"/>
              </a:rPr>
              <a:t>Our Study </a:t>
            </a:r>
            <a:r>
              <a:rPr lang="en-US" sz="3600" b="1" dirty="0" err="1">
                <a:solidFill>
                  <a:srgbClr val="92D050"/>
                </a:solidFill>
                <a:latin typeface="Arial" charset="0"/>
                <a:cs typeface="Arial" charset="0"/>
              </a:rPr>
              <a:t>Programme</a:t>
            </a:r>
            <a:r>
              <a:rPr lang="en-US" sz="3600" b="1" dirty="0">
                <a:solidFill>
                  <a:srgbClr val="92D050"/>
                </a:solidFill>
                <a:latin typeface="Arial" charset="0"/>
                <a:cs typeface="Arial" charset="0"/>
              </a:rPr>
              <a:t> &amp; Apprenticeship Offer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959C11-F9A0-FB4D-9CE8-6E800B744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336" y="185809"/>
            <a:ext cx="4825093" cy="634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8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6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101BF5-81F4-AE46-8F46-CB36F6BC1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971" y="-38227"/>
            <a:ext cx="9387855" cy="70050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980D8F-35A7-A342-BB96-E7DFC278C845}"/>
              </a:ext>
            </a:extLst>
          </p:cNvPr>
          <p:cNvSpPr txBox="1"/>
          <p:nvPr/>
        </p:nvSpPr>
        <p:spPr>
          <a:xfrm>
            <a:off x="315686" y="3178628"/>
            <a:ext cx="25690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Occupational Therapist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Physiotherapist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Radiographer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4AC309-99F3-F04C-8B3C-18DE062E37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435" y="-38227"/>
            <a:ext cx="2413565" cy="181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399060-BC7B-944A-A056-6305AD75F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005" y="-173475"/>
            <a:ext cx="9535886" cy="71155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696A65-2D76-7949-85ED-94111D4F7C3B}"/>
              </a:ext>
            </a:extLst>
          </p:cNvPr>
          <p:cNvSpPr txBox="1"/>
          <p:nvPr/>
        </p:nvSpPr>
        <p:spPr>
          <a:xfrm>
            <a:off x="324650" y="462322"/>
            <a:ext cx="25690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Fine Artist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Graphic Designer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Tattoo Artist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Web Designer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0CA42E-8BDF-7444-B3AA-9F149C6571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435" y="-38227"/>
            <a:ext cx="2413565" cy="181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0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AF8E87-31C7-1D40-B9E7-807128929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647" y="-49454"/>
            <a:ext cx="9377157" cy="69971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89B087-1F67-E340-93DE-91E6C33C9A29}"/>
              </a:ext>
            </a:extLst>
          </p:cNvPr>
          <p:cNvSpPr txBox="1"/>
          <p:nvPr/>
        </p:nvSpPr>
        <p:spPr>
          <a:xfrm>
            <a:off x="333615" y="2344910"/>
            <a:ext cx="25690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Aromatherapist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Beauty Therapist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Nail Technician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Salon Owner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0BC6CC-9888-4748-9895-8C1B08B7E1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435" y="-38227"/>
            <a:ext cx="2413565" cy="181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B36E33-B861-2B4E-8B98-437E24F6D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515" y="-88158"/>
            <a:ext cx="9394371" cy="70099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0166D4-DEFF-AB43-8ED3-2BB6E6B662DF}"/>
              </a:ext>
            </a:extLst>
          </p:cNvPr>
          <p:cNvSpPr txBox="1"/>
          <p:nvPr/>
        </p:nvSpPr>
        <p:spPr>
          <a:xfrm>
            <a:off x="333615" y="2344910"/>
            <a:ext cx="25690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Accountant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Business Consultant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Office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Retail Supervisor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28C650-3E8A-7B4D-97F1-383D94730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435" y="5341295"/>
            <a:ext cx="2413565" cy="181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3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A48F36-F981-D14A-A78E-2C0DA4BCF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743" y="-71912"/>
            <a:ext cx="9403821" cy="70169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283D2F-51B2-BD41-92BE-1209EDC42946}"/>
              </a:ext>
            </a:extLst>
          </p:cNvPr>
          <p:cNvSpPr txBox="1"/>
          <p:nvPr/>
        </p:nvSpPr>
        <p:spPr>
          <a:xfrm>
            <a:off x="355387" y="374595"/>
            <a:ext cx="25690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Nursery Nurse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Play Worker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Primary School 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Teaching Assistant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B63435-E1EF-9D4D-9EF8-311CBCA37E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20" y="1818544"/>
            <a:ext cx="2413565" cy="181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2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68115A-CAFE-5048-8079-54B5671B3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743" y="-71912"/>
            <a:ext cx="9389232" cy="70061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8A3D60-4708-4040-B899-07CF4D101853}"/>
              </a:ext>
            </a:extLst>
          </p:cNvPr>
          <p:cNvSpPr txBox="1"/>
          <p:nvPr/>
        </p:nvSpPr>
        <p:spPr>
          <a:xfrm>
            <a:off x="529558" y="3431144"/>
            <a:ext cx="25690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Games Designer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IT Technician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Programmer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Software Developer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6749E7-9948-4548-A247-F79AF4490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10" y="-71912"/>
            <a:ext cx="2413565" cy="181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5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A1FEF0-9EA8-6243-85FA-E9EC3EFBB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997" y="-80475"/>
            <a:ext cx="9611995" cy="71723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6872F2-9FF2-0A4B-A720-EF3F7E1AAE96}"/>
              </a:ext>
            </a:extLst>
          </p:cNvPr>
          <p:cNvSpPr txBox="1"/>
          <p:nvPr/>
        </p:nvSpPr>
        <p:spPr>
          <a:xfrm>
            <a:off x="396208" y="5865870"/>
            <a:ext cx="2569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Brickwork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Carpentry &amp; Joinery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Electrical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D0C3C-7EF7-D544-BC51-75C8A9FCB57B}"/>
              </a:ext>
            </a:extLst>
          </p:cNvPr>
          <p:cNvSpPr txBox="1"/>
          <p:nvPr/>
        </p:nvSpPr>
        <p:spPr>
          <a:xfrm>
            <a:off x="3595441" y="5799700"/>
            <a:ext cx="2569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Multi-Skills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Painting &amp; Decorating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Plastering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719218-6C69-E945-926B-DCD53D4E064A}"/>
              </a:ext>
            </a:extLst>
          </p:cNvPr>
          <p:cNvSpPr txBox="1"/>
          <p:nvPr/>
        </p:nvSpPr>
        <p:spPr>
          <a:xfrm>
            <a:off x="6398198" y="5795788"/>
            <a:ext cx="25690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Plumbing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Professional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Roofing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9BF2AA-84BD-B241-AF12-FE03CC5CD0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141" y="-56725"/>
            <a:ext cx="2413565" cy="181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8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012E3F-3832-4A48-8EE7-27F0E6AFC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70" y="0"/>
            <a:ext cx="9308884" cy="69461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CCF403-3640-374B-9EB6-2FC8B234FC07}"/>
              </a:ext>
            </a:extLst>
          </p:cNvPr>
          <p:cNvSpPr txBox="1"/>
          <p:nvPr/>
        </p:nvSpPr>
        <p:spPr>
          <a:xfrm>
            <a:off x="6327635" y="5140245"/>
            <a:ext cx="25690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Aerospace Engineer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Nuclear Engineer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Product Engineer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Rail Track Engineer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85D1C9-987F-4B4A-A875-664EB9D7AC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435" y="-38227"/>
            <a:ext cx="2413565" cy="181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3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42CEF30-A163-3C48-AC82-E2628D8A5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486" y="-150377"/>
            <a:ext cx="9406856" cy="70192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AFA1DE-9C70-2E4D-8AE5-55534830C346}"/>
              </a:ext>
            </a:extLst>
          </p:cNvPr>
          <p:cNvSpPr txBox="1"/>
          <p:nvPr/>
        </p:nvSpPr>
        <p:spPr>
          <a:xfrm>
            <a:off x="638695" y="313043"/>
            <a:ext cx="417279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Progression to University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MS PGothic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MS PGothic" charset="0"/>
              </a:rPr>
              <a:t>We’re part of the University of Bolton Group, you’ll have a unique opportunity to be part of the University’s EXCEED programme. 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MS PGothic" charset="0"/>
              </a:rPr>
              <a:t> 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MS PGothic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3AF336-6ECE-AB45-B6CA-66939545B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4026" y="-319326"/>
            <a:ext cx="3145971" cy="2362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EAF393-A29D-F74F-93B1-B5AD1FFBF7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75720"/>
            <a:ext cx="5252720" cy="34976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CC1F26-0E05-6749-84E4-242DB0FDD8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181" y="1638444"/>
            <a:ext cx="3454400" cy="2300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F46E9E-048E-0B48-BA3A-49BFE60B99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388" y="4114800"/>
            <a:ext cx="1774692" cy="236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7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F79587-3F6E-9E48-81EC-012BA1554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111334"/>
            <a:ext cx="9685473" cy="722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3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119792-BF59-DA46-8F51-0045E70A2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515" y="-88158"/>
            <a:ext cx="9405257" cy="70180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A5D673-B002-3A41-A271-E40A9F2A661C}"/>
              </a:ext>
            </a:extLst>
          </p:cNvPr>
          <p:cNvSpPr txBox="1"/>
          <p:nvPr/>
        </p:nvSpPr>
        <p:spPr>
          <a:xfrm>
            <a:off x="6694714" y="5103674"/>
            <a:ext cx="25690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Chef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Dietician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Event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Food Designer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Tourism Officer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0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192A93-AE91-9C4D-886F-2B4CD5AA8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1" y="-96280"/>
            <a:ext cx="9421889" cy="7030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860470-04CA-4441-807F-FE99FD2B86B1}"/>
              </a:ext>
            </a:extLst>
          </p:cNvPr>
          <p:cNvSpPr txBox="1"/>
          <p:nvPr/>
        </p:nvSpPr>
        <p:spPr>
          <a:xfrm>
            <a:off x="620486" y="1367877"/>
            <a:ext cx="7354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Pathways to Progression: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Sample different career areas.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867227-6702-5841-93B6-74D44A31B133}"/>
              </a:ext>
            </a:extLst>
          </p:cNvPr>
          <p:cNvSpPr txBox="1"/>
          <p:nvPr/>
        </p:nvSpPr>
        <p:spPr>
          <a:xfrm>
            <a:off x="5064618" y="4768581"/>
            <a:ext cx="36902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Art &amp;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Beauty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Brickwork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Business &amp;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Catering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Gardening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Hairdressing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E8738C-16BE-F44E-9F3E-773ED5D4B036}"/>
              </a:ext>
            </a:extLst>
          </p:cNvPr>
          <p:cNvSpPr txBox="1"/>
          <p:nvPr/>
        </p:nvSpPr>
        <p:spPr>
          <a:xfrm>
            <a:off x="6683482" y="4768581"/>
            <a:ext cx="36902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Health &amp; Social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Joinery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Motor Vehicle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Painting &amp; Decorating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Performing 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Retail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9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12426E-1279-5C4C-9B87-3DBE9AE33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868" y="-71912"/>
            <a:ext cx="9403821" cy="70169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496F70-F2BC-154B-97CF-1B54F9BDC9B5}"/>
              </a:ext>
            </a:extLst>
          </p:cNvPr>
          <p:cNvSpPr txBox="1"/>
          <p:nvPr/>
        </p:nvSpPr>
        <p:spPr>
          <a:xfrm>
            <a:off x="5384586" y="564332"/>
            <a:ext cx="25690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Salon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Stylist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Make-up Artist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Colour</a:t>
            </a:r>
            <a:r>
              <a:rPr lang="en-US" dirty="0">
                <a:solidFill>
                  <a:schemeClr val="bg1"/>
                </a:solidFill>
              </a:rPr>
              <a:t> Technician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2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1D301D-5C79-0544-A04C-1358BBC8D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743" y="-71912"/>
            <a:ext cx="9418409" cy="7027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BC0EC9-AF8E-5E49-AFFD-213AD5E69D87}"/>
              </a:ext>
            </a:extLst>
          </p:cNvPr>
          <p:cNvSpPr txBox="1"/>
          <p:nvPr/>
        </p:nvSpPr>
        <p:spPr>
          <a:xfrm>
            <a:off x="126785" y="3917132"/>
            <a:ext cx="2569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Barber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Barber Shop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Stylist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2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E7F389-C1A3-5B4A-8CBE-D00B99455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857" y="-63790"/>
            <a:ext cx="9407524" cy="70197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3285D9-96D2-F64E-B359-A2EAD498CD10}"/>
              </a:ext>
            </a:extLst>
          </p:cNvPr>
          <p:cNvSpPr txBox="1"/>
          <p:nvPr/>
        </p:nvSpPr>
        <p:spPr>
          <a:xfrm>
            <a:off x="6201015" y="2872104"/>
            <a:ext cx="25690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Midwife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Health Care Professional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Social Worker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105BD0-7BE4-1B4F-8F92-3B115EA4AA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435" y="5234418"/>
            <a:ext cx="2413565" cy="181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5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A6DB60-617F-8240-AD60-E80DC5215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3750" y="-77271"/>
            <a:ext cx="9454768" cy="70550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0AFB0F-8B8C-B847-B2D5-2F01940591CA}"/>
              </a:ext>
            </a:extLst>
          </p:cNvPr>
          <p:cNvSpPr txBox="1"/>
          <p:nvPr/>
        </p:nvSpPr>
        <p:spPr>
          <a:xfrm>
            <a:off x="6484043" y="4167504"/>
            <a:ext cx="25690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Motor Vehicle Technician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F1 Pit Crew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Performance Engineer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Accident Repair Technician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07471E-2635-5A43-8845-D0FA82FCDC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435" y="-204477"/>
            <a:ext cx="2413565" cy="181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5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D8211C-6764-CD47-A6E6-878E728EF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514" y="-88158"/>
            <a:ext cx="9361714" cy="69855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684E3B-9097-BE42-AF0A-07255BA531B3}"/>
              </a:ext>
            </a:extLst>
          </p:cNvPr>
          <p:cNvSpPr txBox="1"/>
          <p:nvPr/>
        </p:nvSpPr>
        <p:spPr>
          <a:xfrm>
            <a:off x="6266329" y="1805304"/>
            <a:ext cx="25690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Music Therapist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EDE0F7-3922-1C45-8AC3-9FA8815853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435" y="-263858"/>
            <a:ext cx="2413565" cy="181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1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D0AE93-6746-2D49-B8AF-B978743B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1781" y="-145017"/>
            <a:ext cx="9560147" cy="71336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F8C695-EFE7-9F47-8619-1079535AE166}"/>
              </a:ext>
            </a:extLst>
          </p:cNvPr>
          <p:cNvSpPr txBox="1"/>
          <p:nvPr/>
        </p:nvSpPr>
        <p:spPr>
          <a:xfrm>
            <a:off x="6574972" y="2763246"/>
            <a:ext cx="25690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Armed Forces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Paramedic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Police Officer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Fire Fighter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9EC377-B500-A542-A5C6-5CF56C5994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4972" y="5336531"/>
            <a:ext cx="2413565" cy="181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4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3A9489-74CC-124A-877F-FC25DB56B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489" y="-76200"/>
            <a:ext cx="9394979" cy="7010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355381-686C-6D45-B4A8-CE18A92F7B3D}"/>
              </a:ext>
            </a:extLst>
          </p:cNvPr>
          <p:cNvSpPr txBox="1"/>
          <p:nvPr/>
        </p:nvSpPr>
        <p:spPr>
          <a:xfrm>
            <a:off x="6574972" y="4616786"/>
            <a:ext cx="25690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Performance Coach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Gym Instructor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Personal Trainer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Physiotherapist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 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8DDB3B-34EC-DD48-B258-8E1E1F1492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482" y="5854535"/>
            <a:ext cx="1816105" cy="136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1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9E79BD-1F25-844C-A509-E47DBB84F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5528" y="0"/>
            <a:ext cx="456796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8B30BD-3CF6-4E4A-A840-3955707732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732" y="5838000"/>
            <a:ext cx="2383971" cy="8949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335B5E-07D3-F143-99AB-B2570B84CE34}"/>
              </a:ext>
            </a:extLst>
          </p:cNvPr>
          <p:cNvSpPr txBox="1"/>
          <p:nvPr/>
        </p:nvSpPr>
        <p:spPr>
          <a:xfrm>
            <a:off x="4484632" y="2465964"/>
            <a:ext cx="4394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Gifted &amp; Talented Programme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MS PGothic" charset="0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MS PGothic" charset="0"/>
              </a:rPr>
              <a:t>Additional qualifications to complement your study programme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MS PGothic" charset="0"/>
              </a:rPr>
              <a:t>Individualised support to help you reach your potential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85C2FB-8280-714F-BB26-35BBF3DB6133}"/>
              </a:ext>
            </a:extLst>
          </p:cNvPr>
          <p:cNvSpPr/>
          <p:nvPr/>
        </p:nvSpPr>
        <p:spPr>
          <a:xfrm>
            <a:off x="2711997" y="261768"/>
            <a:ext cx="2113500" cy="2113500"/>
          </a:xfrm>
          <a:prstGeom prst="ellipse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9FF5C2-39FD-054D-9E68-0009BD6C5184}"/>
              </a:ext>
            </a:extLst>
          </p:cNvPr>
          <p:cNvSpPr txBox="1"/>
          <p:nvPr/>
        </p:nvSpPr>
        <p:spPr>
          <a:xfrm>
            <a:off x="2751172" y="694365"/>
            <a:ext cx="2035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MS PGothic" charset="0"/>
                <a:cs typeface="Arial Black" panose="020B0604020202020204" pitchFamily="34" charset="0"/>
              </a:rPr>
              <a:t>TRIPLE GOLD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MS PGothic" charset="0"/>
                <a:cs typeface="Arial Black" panose="020B0604020202020204" pitchFamily="34" charset="0"/>
              </a:rPr>
            </a:b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MS PGothic" charset="0"/>
                <a:cs typeface="Arial Black" panose="020B0604020202020204" pitchFamily="34" charset="0"/>
              </a:rPr>
              <a:t>MEDALIST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MS PGothic" charset="0"/>
                <a:cs typeface="Arial Black" panose="020B0604020202020204" pitchFamily="34" charset="0"/>
              </a:rPr>
            </a:b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MS PGothic" charset="0"/>
                <a:cs typeface="Arial Black" panose="020B0604020202020204" pitchFamily="34" charset="0"/>
              </a:rPr>
              <a:t>SPECIAL OLYMPICS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MS PGothic" charset="0"/>
                <a:cs typeface="Arial Black" panose="020B0604020202020204" pitchFamily="34" charset="0"/>
              </a:rPr>
            </a:b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MS PGothic" charset="0"/>
                <a:cs typeface="Arial Black" panose="020B0604020202020204" pitchFamily="34" charset="0"/>
              </a:rPr>
              <a:t>2019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MS PGothic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8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  <p:bldP spid="7" grpId="0"/>
      <p:bldP spid="7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BA8197-8DB4-464F-8EE2-525EDCFB6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193" y="-76200"/>
            <a:ext cx="9453333" cy="70539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A8FAD9-1F49-5F44-B972-4288FF9276A8}"/>
              </a:ext>
            </a:extLst>
          </p:cNvPr>
          <p:cNvSpPr txBox="1"/>
          <p:nvPr/>
        </p:nvSpPr>
        <p:spPr>
          <a:xfrm>
            <a:off x="6421180" y="2297302"/>
            <a:ext cx="25690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Learning Mentor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Primary School 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Teaching Assistant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Learning Support Worker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1DC28-38C0-DE47-B01A-D7B6B0DAD9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839" y="5360281"/>
            <a:ext cx="2413565" cy="181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9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EC648B-191B-AD41-91E9-0A6EB7927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2213" y="-228601"/>
            <a:ext cx="5215727" cy="3483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96EB13-9280-7C41-A97E-0DB29A22EF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514" y="-97972"/>
            <a:ext cx="5020129" cy="33526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3B301A-7E30-A546-84A6-7C30673EA4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5472" y="3254694"/>
            <a:ext cx="5128986" cy="3851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74FC96-0D20-FC4A-94D8-B4BA73962D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514" y="3254694"/>
            <a:ext cx="5571119" cy="37206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D83523-2342-6347-A412-8269742375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738" y="352539"/>
            <a:ext cx="4605051" cy="46050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2BF831-94A6-084A-A8EB-6462CC34C5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851" y="29292"/>
            <a:ext cx="3098138" cy="30981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9747A1D-D35B-064E-A5CD-6BB8FC0594DD}"/>
              </a:ext>
            </a:extLst>
          </p:cNvPr>
          <p:cNvSpPr txBox="1"/>
          <p:nvPr/>
        </p:nvSpPr>
        <p:spPr>
          <a:xfrm>
            <a:off x="1335151" y="823259"/>
            <a:ext cx="525018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Levels </a:t>
            </a:r>
          </a:p>
          <a:p>
            <a:endParaRPr lang="en-GB" sz="3000" dirty="0">
              <a:solidFill>
                <a:schemeClr val="bg1"/>
              </a:solidFill>
            </a:endParaRPr>
          </a:p>
          <a:p>
            <a:r>
              <a:rPr lang="en-GB" sz="3000" dirty="0">
                <a:solidFill>
                  <a:schemeClr val="bg1"/>
                </a:solidFill>
              </a:rPr>
              <a:t>One of 64 colleges in the country chosen to deliver </a:t>
            </a:r>
            <a:br>
              <a:rPr lang="en-GB" sz="3000" dirty="0">
                <a:solidFill>
                  <a:schemeClr val="bg1"/>
                </a:solidFill>
              </a:rPr>
            </a:br>
            <a:r>
              <a:rPr lang="en-GB" sz="3000" dirty="0">
                <a:solidFill>
                  <a:schemeClr val="bg1"/>
                </a:solidFill>
              </a:rPr>
              <a:t>T Levels from 2021. </a:t>
            </a:r>
          </a:p>
          <a:p>
            <a:r>
              <a:rPr lang="en-GB" sz="3000" dirty="0">
                <a:solidFill>
                  <a:schemeClr val="bg1"/>
                </a:solidFill>
              </a:rPr>
              <a:t>Choose: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</a:rPr>
              <a:t>Digital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</a:rPr>
              <a:t>Construction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</a:rPr>
              <a:t>Childcare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</a:rPr>
              <a:t>Health &amp; Social Care</a:t>
            </a:r>
          </a:p>
        </p:txBody>
      </p:sp>
    </p:spTree>
    <p:extLst>
      <p:ext uri="{BB962C8B-B14F-4D97-AF65-F5344CB8AC3E}">
        <p14:creationId xmlns:p14="http://schemas.microsoft.com/office/powerpoint/2010/main" val="211430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837C65-EDAA-DB42-9EB0-8C3CE6F8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743" y="-71912"/>
            <a:ext cx="9403821" cy="70169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2BF09D-D6DB-594D-91E0-99224006B731}"/>
              </a:ext>
            </a:extLst>
          </p:cNvPr>
          <p:cNvSpPr txBox="1"/>
          <p:nvPr/>
        </p:nvSpPr>
        <p:spPr>
          <a:xfrm>
            <a:off x="462845" y="3082644"/>
            <a:ext cx="51251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You can apply online at</a:t>
            </a:r>
          </a:p>
          <a:p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www.boltoncollege.ac.uk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0DD319-3F76-AD4C-9F65-D9BC3A529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3720"/>
            <a:ext cx="9343142" cy="6971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7BB301-AAF4-9F4E-94AD-68D527B9F1B6}"/>
              </a:ext>
            </a:extLst>
          </p:cNvPr>
          <p:cNvSpPr txBox="1"/>
          <p:nvPr/>
        </p:nvSpPr>
        <p:spPr>
          <a:xfrm>
            <a:off x="4085864" y="1617814"/>
            <a:ext cx="904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We are in the process of organizing a range of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Open events for 2020/21. We will let you know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ASAP. Please visit our website for details.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0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E6E3EC2-31A5-494D-9609-216059E24C7E}"/>
              </a:ext>
            </a:extLst>
          </p:cNvPr>
          <p:cNvSpPr txBox="1"/>
          <p:nvPr/>
        </p:nvSpPr>
        <p:spPr>
          <a:xfrm>
            <a:off x="0" y="5883429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www.boltoncollege.ac.uk</a:t>
            </a:r>
            <a:endParaRPr lang="en-US" sz="3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3A00F1-2A33-5843-9734-CE48493FFA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810" y="621817"/>
            <a:ext cx="3650044" cy="2920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0B6451-4F5F-0B4F-9B1B-6F81AE85F0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800" y="2827271"/>
            <a:ext cx="5740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7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43A8016-AFB4-EB47-94E3-F3343837F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486" y="-150377"/>
            <a:ext cx="9406856" cy="70192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4E7B8B-5C24-2A4C-BA42-51BDAFF8C5D4}"/>
              </a:ext>
            </a:extLst>
          </p:cNvPr>
          <p:cNvSpPr txBox="1"/>
          <p:nvPr/>
        </p:nvSpPr>
        <p:spPr>
          <a:xfrm>
            <a:off x="736271" y="272403"/>
            <a:ext cx="48110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EXCEED Programme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MS PGothic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MS PGothic" charset="0"/>
              </a:rPr>
              <a:t>EXCEED will help learners to become, amongst others, a….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MS PGothic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MS PGothic" charset="0"/>
              </a:rPr>
              <a:t>• Future Engineer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MS PGothic" charset="0"/>
              </a:rPr>
              <a:t>• Future Creative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MS PGothic" charset="0"/>
              </a:rPr>
              <a:t>• Future Business Leader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MS PGothic" charset="0"/>
              </a:rPr>
              <a:t>• Future Health Professional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MS PGothic" charset="0"/>
              </a:rPr>
              <a:t>• Future Scientist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6D2F9E-05F0-B049-B20D-88CFC301C2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4026" y="-309166"/>
            <a:ext cx="3145971" cy="23622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9E68AD-DD72-224D-B403-56A90BC7F3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21174" y="4290785"/>
            <a:ext cx="7315200" cy="51344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1BB1E9-7DFC-8647-B386-9F911BFE95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4026" y="1828799"/>
            <a:ext cx="3920534" cy="24619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BCB4A6-7D95-F742-86DC-BB3C3554D4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4026" y="4290784"/>
            <a:ext cx="4027517" cy="291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2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3E777A-5F79-C540-A8F6-74225E1BD2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732" y="5838000"/>
            <a:ext cx="2383971" cy="8949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A4A529-FFA1-EF4C-AA48-664EA77A5A27}"/>
              </a:ext>
            </a:extLst>
          </p:cNvPr>
          <p:cNvSpPr txBox="1"/>
          <p:nvPr/>
        </p:nvSpPr>
        <p:spPr>
          <a:xfrm>
            <a:off x="2393364" y="423333"/>
            <a:ext cx="4622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9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and Wellbeing</a:t>
            </a:r>
          </a:p>
          <a:p>
            <a:r>
              <a:rPr lang="en-GB" dirty="0">
                <a:solidFill>
                  <a:schemeClr val="bg1"/>
                </a:solidFill>
              </a:rPr>
              <a:t> </a:t>
            </a:r>
          </a:p>
          <a:p>
            <a:r>
              <a:rPr lang="en-GB" sz="2800" b="1" dirty="0">
                <a:solidFill>
                  <a:schemeClr val="bg1"/>
                </a:solidFill>
              </a:rPr>
              <a:t>Financial:</a:t>
            </a:r>
            <a:endParaRPr lang="en-GB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FREE travel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FREE breakfast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FREE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Bursaries</a:t>
            </a:r>
          </a:p>
          <a:p>
            <a:r>
              <a:rPr lang="en-GB" sz="2800" dirty="0">
                <a:solidFill>
                  <a:schemeClr val="bg1"/>
                </a:solidFill>
              </a:rPr>
              <a:t> </a:t>
            </a:r>
          </a:p>
          <a:p>
            <a:r>
              <a:rPr lang="en-GB" sz="2800" b="1" dirty="0">
                <a:solidFill>
                  <a:schemeClr val="bg1"/>
                </a:solidFill>
                <a:latin typeface="+mj-lt"/>
              </a:rPr>
              <a:t>Personal: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Counselling service and multi-faith </a:t>
            </a:r>
            <a:r>
              <a:rPr lang="en-GB" sz="2800" dirty="0" smtClean="0">
                <a:solidFill>
                  <a:schemeClr val="bg1"/>
                </a:solidFill>
              </a:rPr>
              <a:t>chaplaincy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Learning Mentors</a:t>
            </a:r>
            <a:endParaRPr lang="en-GB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DB456E-A163-0343-842C-73A77DDC8A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31" y="135466"/>
            <a:ext cx="1776469" cy="1776469"/>
          </a:xfrm>
          <a:prstGeom prst="ellipse">
            <a:avLst/>
          </a:prstGeom>
          <a:ln>
            <a:solidFill>
              <a:srgbClr val="FFC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E095A3-F11C-1A41-9BE8-D661522420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098" y="2409175"/>
            <a:ext cx="1845733" cy="1845733"/>
          </a:xfrm>
          <a:prstGeom prst="ellipse">
            <a:avLst/>
          </a:prstGeom>
          <a:ln>
            <a:solidFill>
              <a:srgbClr val="FFC00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FCC159-BC34-054C-8CD4-7AE4DABB1F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30" y="4955349"/>
            <a:ext cx="1765301" cy="1765301"/>
          </a:xfrm>
          <a:prstGeom prst="ellipse">
            <a:avLst/>
          </a:prstGeom>
          <a:ln>
            <a:solidFill>
              <a:srgbClr val="FFC000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A45356-3E1E-9D47-82BE-2CA3B408DE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497" y="989068"/>
            <a:ext cx="1845733" cy="1845733"/>
          </a:xfrm>
          <a:prstGeom prst="ellipse">
            <a:avLst/>
          </a:prstGeom>
          <a:ln>
            <a:solidFill>
              <a:srgbClr val="FFC00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05235E-9491-1C47-9FD2-358A6EBDFC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037" y="3285831"/>
            <a:ext cx="1902651" cy="1902651"/>
          </a:xfrm>
          <a:prstGeom prst="ellipse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401369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lton College Arch_0014_extende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641650"/>
            <a:ext cx="9144000" cy="9499650"/>
          </a:xfrm>
          <a:prstGeom prst="rect">
            <a:avLst/>
          </a:prstGeom>
        </p:spPr>
      </p:pic>
      <p:pic>
        <p:nvPicPr>
          <p:cNvPr id="2" name="Picture 3" descr="logo_b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053" y="493728"/>
            <a:ext cx="1265237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34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logo_b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053" y="493728"/>
            <a:ext cx="1265237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91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975" y="-364283"/>
            <a:ext cx="10103696" cy="7586192"/>
          </a:xfrm>
          <a:prstGeom prst="rect">
            <a:avLst/>
          </a:prstGeom>
        </p:spPr>
      </p:pic>
      <p:pic>
        <p:nvPicPr>
          <p:cNvPr id="3" name="Picture 3" descr="logo_b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053" y="493728"/>
            <a:ext cx="1265237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2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BoltonCC">
      <a:dk1>
        <a:sysClr val="windowText" lastClr="000000"/>
      </a:dk1>
      <a:lt1>
        <a:sysClr val="window" lastClr="FFFFFF"/>
      </a:lt1>
      <a:dk2>
        <a:srgbClr val="3F3F3F"/>
      </a:dk2>
      <a:lt2>
        <a:srgbClr val="D8D8D8"/>
      </a:lt2>
      <a:accent1>
        <a:srgbClr val="A2272D"/>
      </a:accent1>
      <a:accent2>
        <a:srgbClr val="6B9DB1"/>
      </a:accent2>
      <a:accent3>
        <a:srgbClr val="FAC432"/>
      </a:accent3>
      <a:accent4>
        <a:srgbClr val="786731"/>
      </a:accent4>
      <a:accent5>
        <a:srgbClr val="A2272D"/>
      </a:accent5>
      <a:accent6>
        <a:srgbClr val="FAC432"/>
      </a:accent6>
      <a:hlink>
        <a:srgbClr val="6B9DB1"/>
      </a:hlink>
      <a:folHlink>
        <a:srgbClr val="A2272D"/>
      </a:folHlink>
    </a:clrScheme>
    <a:fontScheme name="Bolton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BoltonCC">
      <a:dk1>
        <a:sysClr val="windowText" lastClr="000000"/>
      </a:dk1>
      <a:lt1>
        <a:sysClr val="window" lastClr="FFFFFF"/>
      </a:lt1>
      <a:dk2>
        <a:srgbClr val="3F3F3F"/>
      </a:dk2>
      <a:lt2>
        <a:srgbClr val="D8D8D8"/>
      </a:lt2>
      <a:accent1>
        <a:srgbClr val="A2272D"/>
      </a:accent1>
      <a:accent2>
        <a:srgbClr val="6B9DB1"/>
      </a:accent2>
      <a:accent3>
        <a:srgbClr val="FAC432"/>
      </a:accent3>
      <a:accent4>
        <a:srgbClr val="786731"/>
      </a:accent4>
      <a:accent5>
        <a:srgbClr val="A2272D"/>
      </a:accent5>
      <a:accent6>
        <a:srgbClr val="FAC432"/>
      </a:accent6>
      <a:hlink>
        <a:srgbClr val="6B9DB1"/>
      </a:hlink>
      <a:folHlink>
        <a:srgbClr val="A2272D"/>
      </a:folHlink>
    </a:clrScheme>
    <a:fontScheme name="Bolton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1404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BoltonCC">
      <a:dk1>
        <a:sysClr val="windowText" lastClr="000000"/>
      </a:dk1>
      <a:lt1>
        <a:sysClr val="window" lastClr="FFFFFF"/>
      </a:lt1>
      <a:dk2>
        <a:srgbClr val="3F3F3F"/>
      </a:dk2>
      <a:lt2>
        <a:srgbClr val="D8D8D8"/>
      </a:lt2>
      <a:accent1>
        <a:srgbClr val="A2272D"/>
      </a:accent1>
      <a:accent2>
        <a:srgbClr val="6B9DB1"/>
      </a:accent2>
      <a:accent3>
        <a:srgbClr val="FAC432"/>
      </a:accent3>
      <a:accent4>
        <a:srgbClr val="786731"/>
      </a:accent4>
      <a:accent5>
        <a:srgbClr val="A2272D"/>
      </a:accent5>
      <a:accent6>
        <a:srgbClr val="FAC432"/>
      </a:accent6>
      <a:hlink>
        <a:srgbClr val="6B9DB1"/>
      </a:hlink>
      <a:folHlink>
        <a:srgbClr val="A2272D"/>
      </a:folHlink>
    </a:clrScheme>
    <a:fontScheme name="Bolton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7679</TotalTime>
  <Words>713</Words>
  <Application>Microsoft Office PowerPoint</Application>
  <PresentationFormat>On-screen Show (4:3)</PresentationFormat>
  <Paragraphs>211</Paragraphs>
  <Slides>44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MS PGothic</vt:lpstr>
      <vt:lpstr>MS PGothic</vt:lpstr>
      <vt:lpstr>Arial</vt:lpstr>
      <vt:lpstr>Arial Black</vt:lpstr>
      <vt:lpstr>Arial Rounded MT Bold</vt:lpstr>
      <vt:lpstr>Calibri</vt:lpstr>
      <vt:lpstr>Foco</vt:lpstr>
      <vt:lpstr>InterFaceCEDaMa</vt:lpstr>
      <vt:lpstr>Office Theme</vt:lpstr>
      <vt:lpstr>2_Office Theme</vt:lpstr>
      <vt:lpstr>4_Office Theme</vt:lpstr>
      <vt:lpstr>7_Office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Bolton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Pilkington</dc:creator>
  <cp:lastModifiedBy>Ian Littlewood</cp:lastModifiedBy>
  <cp:revision>667</cp:revision>
  <cp:lastPrinted>2019-09-16T15:20:40Z</cp:lastPrinted>
  <dcterms:created xsi:type="dcterms:W3CDTF">2014-11-04T14:34:11Z</dcterms:created>
  <dcterms:modified xsi:type="dcterms:W3CDTF">2020-04-28T08:27:11Z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5310276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