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67" r:id="rId3"/>
    <p:sldId id="288" r:id="rId4"/>
    <p:sldId id="295" r:id="rId5"/>
    <p:sldId id="297" r:id="rId6"/>
    <p:sldId id="282" r:id="rId7"/>
    <p:sldId id="268" r:id="rId8"/>
    <p:sldId id="269" r:id="rId9"/>
    <p:sldId id="270" r:id="rId10"/>
    <p:sldId id="271" r:id="rId11"/>
    <p:sldId id="286" r:id="rId12"/>
    <p:sldId id="279" r:id="rId13"/>
    <p:sldId id="292" r:id="rId14"/>
    <p:sldId id="293" r:id="rId15"/>
    <p:sldId id="294" r:id="rId16"/>
    <p:sldId id="287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0805" autoAdjust="0"/>
  </p:normalViewPr>
  <p:slideViewPr>
    <p:cSldViewPr snapToGrid="0">
      <p:cViewPr varScale="1">
        <p:scale>
          <a:sx n="63" d="100"/>
          <a:sy n="63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A73C-BCBC-45FB-AB37-B0221F03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F3C39-4048-4607-8EFE-DC38DB65E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FBF7B-227A-4A4A-82B1-17EF14D3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AB0F-BF65-4BF9-BF6B-FB4B0D39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66AF0-8F0D-4EE9-A150-59E7E99B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4C683107-2E16-412E-B6A8-C799D7527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31" y="240243"/>
            <a:ext cx="3087188" cy="13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FF2C-43DC-4486-B2DC-5367C89AC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F4C24-C937-49BE-A286-944A0220D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071D-7EA3-466B-ADD1-D996AA42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F2FB-13F8-4E86-BE2C-8BC313F5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6203-67BD-4E0C-AD10-5DD6A149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3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48DAB6-45E0-4BAC-B19B-C772005A2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EE3C-4FD7-4EE2-AAD5-40595131B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BE943-97A6-4E88-B0D4-E0649281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0F1DC-DAB2-4A1A-B0DA-C8BDFAAE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5899A-0FD4-488C-843D-DD6C47BF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37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6278-0E2A-4449-A1C6-1C1C6AB3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9D4A-2B2B-4DFF-B39E-8AB279C81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384B-B438-46EC-BC59-D73939E5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B31A7-E75D-4DA8-B89C-B15B08F4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1B2-E2D5-4AAD-AB10-1CA3DDEB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EF23D766-4396-4D9F-9BA2-0AD6E0747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94" y="230188"/>
            <a:ext cx="300911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7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FE68-BB71-4E71-A7BE-98DBD8EE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82F3B-EC7A-4A93-A108-EF9A1A1E1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AA274-48CA-47AB-99DF-E30F67D6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58CC9-F084-4164-94A4-FF75861D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0E52D-0731-456F-B83D-2BDF53D6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86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22E6-2D10-40EE-8BE8-D2BF86E4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EC546-3725-4942-8229-4BFD9542A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F62F3-1C5C-4F1F-9EEA-4FC8CB6B7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8E0B8-1D02-4EB3-A745-D804BFEE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BD30D-9705-4312-955C-6AB7AF64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3B72B-462F-4969-8EC3-94C60BC5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57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8E83-3FB0-4102-BE81-0573A9C8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1A970-1105-417E-96FE-4BA31D95D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C1546-5AA7-4A3E-9EE3-C95189D54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82C0B-C29A-4603-9490-E9B9B8C66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30E45-B288-45F3-B48C-B4BD5FF6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91E84-C2AB-4C01-884A-72319756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0B02B-062B-414B-A265-82A87DB5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27A26-EDE8-4CB0-B666-E474B344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30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5CFA-A1D3-4098-A35B-0824ED7C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1A9BD-CA15-47A8-9D25-F3B90609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10276-C535-4D34-B6AA-AAEA43E0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BA9F-9D0E-4EFA-9D7D-F875FA2A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2547E-A9A8-4092-B89B-1E704B1F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C5881-50AA-4371-A105-24BFA8CE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64D4-307F-4228-9191-011DE9FA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38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F7AC-EDD4-4FFD-8E1A-E3DCA5B5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E0F69-5594-4597-A2BC-ACC5D669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ED2FB-5D63-4B27-96E7-AE326EDA3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EE1C5-1249-426D-BDAB-1EC91E51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0637E-28CD-4D9F-9CF6-FF52E005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51FC9-964D-4EC4-B6EE-AF09C06A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9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40B0-2B7B-4AFB-A8CC-ACC43D26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27CE4-4C71-4C46-B716-ADEA72C78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8AC7F-6C52-440C-986F-14FA26E0F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B6BAE-078F-45DF-A8A4-0E155A8E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AB1FB-3ECC-4469-B24E-8A787C25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D01B6-6D1B-4973-A90D-53993F49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77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1486E-E5E8-4BBD-A475-4808D93B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3F65-3FA8-4203-8DF0-BDD268462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103F-F579-42A4-819F-2361CAC8B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71C0-E541-4BE7-90B4-A0771BFCC30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0556C-4164-4918-AEF4-8AB33833A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57A0D-BFF1-4DC5-91F5-8CD0DFAE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5A89-6AE8-497E-B847-58E1803FE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8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E5BE8-362B-13E9-0717-A22205F03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81" y="1690688"/>
            <a:ext cx="10260973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7F00-A67A-43B9-84A8-64CAB371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Thornleigh?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E81D-4281-47E5-A258-FDDCBC599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440" y="1825625"/>
            <a:ext cx="6821495" cy="466725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+mj-lt"/>
              </a:rPr>
              <a:t>Your programme of study will be tailor-made, based on your previous successes.</a:t>
            </a:r>
          </a:p>
          <a:p>
            <a:r>
              <a:rPr lang="en-GB" dirty="0">
                <a:latin typeface="+mj-lt"/>
              </a:rPr>
              <a:t>You will be taught by teachers who know you and can respond to your particular needs.</a:t>
            </a:r>
          </a:p>
          <a:p>
            <a:r>
              <a:rPr lang="en-GB" dirty="0">
                <a:latin typeface="+mj-lt"/>
              </a:rPr>
              <a:t>You will receive lots of support with UCAS applications, personal statements, apprenticeship and job applications.</a:t>
            </a:r>
          </a:p>
          <a:p>
            <a:r>
              <a:rPr lang="en-GB" dirty="0">
                <a:latin typeface="+mj-lt"/>
              </a:rPr>
              <a:t>Your progress will be tracked and monitored regularly to ensure that you achieve your best. </a:t>
            </a:r>
          </a:p>
          <a:p>
            <a:r>
              <a:rPr lang="en-GB" dirty="0">
                <a:latin typeface="+mj-lt"/>
              </a:rPr>
              <a:t>You will have many opportunities to get involved in enrichment activities and </a:t>
            </a:r>
            <a:r>
              <a:rPr lang="en-GB" dirty="0" err="1">
                <a:latin typeface="+mj-lt"/>
              </a:rPr>
              <a:t>supercurricular</a:t>
            </a:r>
            <a:r>
              <a:rPr lang="en-GB" dirty="0">
                <a:latin typeface="+mj-lt"/>
              </a:rPr>
              <a:t> activities.</a:t>
            </a:r>
          </a:p>
          <a:p>
            <a:r>
              <a:rPr lang="en-GB" dirty="0">
                <a:latin typeface="+mj-lt"/>
              </a:rPr>
              <a:t>You will be rewarded and recognised for your achievements.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6E8DF5-8325-412F-BDF7-C295A2EFE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091"/>
          <a:stretch/>
        </p:blipFill>
        <p:spPr>
          <a:xfrm>
            <a:off x="653377" y="2682240"/>
            <a:ext cx="4182355" cy="2878864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792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7EE2-8C7B-4A41-AC42-46DFE9A3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your door step!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E498D-AE8C-4C9C-A517-3AE6D039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44" y="1522997"/>
            <a:ext cx="6572382" cy="4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5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1333-9468-45D3-A763-B1A9FF23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D5C4A-CD90-4A78-8BE6-907788DA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988" y="1968238"/>
            <a:ext cx="7166811" cy="4351338"/>
          </a:xfrm>
        </p:spPr>
        <p:txBody>
          <a:bodyPr/>
          <a:lstStyle/>
          <a:p>
            <a:r>
              <a:rPr lang="en-GB" sz="2400" dirty="0">
                <a:latin typeface="+mj-lt"/>
              </a:rPr>
              <a:t>This presents opportunities for students to go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beyond their academic studies</a:t>
            </a:r>
            <a:r>
              <a:rPr lang="en-GB" sz="2400" dirty="0">
                <a:latin typeface="+mj-lt"/>
              </a:rPr>
              <a:t> and the normal curriculum requirements of their chosen subjects.</a:t>
            </a:r>
          </a:p>
          <a:p>
            <a:r>
              <a:rPr lang="en-GB" sz="2400" dirty="0">
                <a:latin typeface="+mj-lt"/>
              </a:rPr>
              <a:t>Aims to develop the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whole student</a:t>
            </a:r>
            <a:r>
              <a:rPr lang="en-GB" sz="2400" dirty="0">
                <a:latin typeface="+mj-lt"/>
              </a:rPr>
              <a:t> to give them the best chance of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succeeding </a:t>
            </a:r>
            <a:r>
              <a:rPr lang="en-GB" sz="2400" dirty="0">
                <a:latin typeface="+mj-lt"/>
              </a:rPr>
              <a:t>in education, work and society beyond their time at sixth form.</a:t>
            </a:r>
          </a:p>
          <a:p>
            <a:r>
              <a:rPr lang="en-GB" sz="2400" dirty="0">
                <a:latin typeface="+mj-lt"/>
              </a:rPr>
              <a:t>Helps secure competitive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university places, apprenticeships</a:t>
            </a:r>
            <a:r>
              <a:rPr lang="en-GB" sz="2400" dirty="0">
                <a:latin typeface="+mj-lt"/>
              </a:rPr>
              <a:t> and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employment opportunities.</a:t>
            </a:r>
          </a:p>
          <a:p>
            <a:r>
              <a:rPr lang="en-GB" sz="2400" dirty="0">
                <a:latin typeface="+mj-lt"/>
              </a:rPr>
              <a:t>Provides opportunities to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develop leadership skills </a:t>
            </a:r>
            <a:r>
              <a:rPr lang="en-GB" sz="2400" dirty="0">
                <a:latin typeface="+mj-lt"/>
              </a:rPr>
              <a:t>and to </a:t>
            </a:r>
            <a:r>
              <a:rPr lang="en-GB" sz="2400" dirty="0">
                <a:solidFill>
                  <a:srgbClr val="009999"/>
                </a:solidFill>
                <a:latin typeface="+mj-lt"/>
              </a:rPr>
              <a:t>contribute</a:t>
            </a:r>
            <a:r>
              <a:rPr lang="en-GB" sz="2400" dirty="0">
                <a:latin typeface="+mj-lt"/>
              </a:rPr>
              <a:t> to the school and wider community.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2050" name="Picture 2" descr="https://lh3.googleusercontent.com/KFh9wlseg4lGvK83YQktHK1tVWoOoUZlSXTnVBVnmgmUCszWYRKJNVc1CNTwLydMCYWwc_MENQXOtgmsH87LHY-3hCjKUgbwtyQf0z8QiI_-KObvVXLOcYCV7lQJ_nw-cwmouYQ=s0">
            <a:extLst>
              <a:ext uri="{FF2B5EF4-FFF2-40B4-BE49-F238E27FC236}">
                <a16:creationId xmlns:a16="http://schemas.microsoft.com/office/drawing/2014/main" id="{FA72CA6B-325D-4F7D-9DDC-D917F6C2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7763"/>
            <a:ext cx="3135159" cy="438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6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55E7-707C-4847-9593-EC5118FB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38" y="49258"/>
            <a:ext cx="10515600" cy="1325563"/>
          </a:xfrm>
        </p:spPr>
        <p:txBody>
          <a:bodyPr/>
          <a:lstStyle/>
          <a:p>
            <a:r>
              <a:rPr lang="en-GB" dirty="0"/>
              <a:t>Enrichment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5DE6-EB71-4A9D-8202-DEAE7FAB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334"/>
            <a:ext cx="10515600" cy="5356618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Mock Trial Competition</a:t>
            </a:r>
          </a:p>
          <a:p>
            <a:r>
              <a:rPr lang="en-GB" sz="2000" dirty="0"/>
              <a:t>Conversational Spanish</a:t>
            </a:r>
          </a:p>
          <a:p>
            <a:r>
              <a:rPr lang="en-GB" sz="2000" dirty="0"/>
              <a:t>British Sign Language</a:t>
            </a:r>
          </a:p>
          <a:p>
            <a:r>
              <a:rPr lang="en-GB" sz="2000" dirty="0"/>
              <a:t>Business and Enterprise </a:t>
            </a:r>
          </a:p>
          <a:p>
            <a:r>
              <a:rPr lang="en-GB" sz="2000" dirty="0"/>
              <a:t>Student Magazine</a:t>
            </a:r>
          </a:p>
          <a:p>
            <a:r>
              <a:rPr lang="en-GB" sz="2000" dirty="0"/>
              <a:t>Young Reporter Scheme</a:t>
            </a:r>
          </a:p>
          <a:p>
            <a:r>
              <a:rPr lang="en-GB" sz="2000" dirty="0"/>
              <a:t>Duke of Edinburgh</a:t>
            </a:r>
          </a:p>
          <a:p>
            <a:r>
              <a:rPr lang="en-GB" sz="2000" dirty="0"/>
              <a:t>Chess and Games Club</a:t>
            </a:r>
          </a:p>
          <a:p>
            <a:r>
              <a:rPr lang="en-GB" sz="2000" dirty="0"/>
              <a:t>Sport and Fitness</a:t>
            </a:r>
          </a:p>
          <a:p>
            <a:r>
              <a:rPr lang="en-GB" sz="2000" dirty="0"/>
              <a:t>School Production and Choir</a:t>
            </a:r>
          </a:p>
          <a:p>
            <a:r>
              <a:rPr lang="en-GB" sz="2000" dirty="0"/>
              <a:t>First Aid Training</a:t>
            </a:r>
          </a:p>
          <a:p>
            <a:r>
              <a:rPr lang="en-GB" sz="2000" dirty="0"/>
              <a:t>Uniform Sustainability Project</a:t>
            </a:r>
          </a:p>
          <a:p>
            <a:r>
              <a:rPr lang="en-GB" sz="2000" dirty="0"/>
              <a:t>Charity Walks</a:t>
            </a:r>
          </a:p>
          <a:p>
            <a:r>
              <a:rPr lang="en-GB" sz="2000" dirty="0"/>
              <a:t>Zumba/Yoga</a:t>
            </a:r>
          </a:p>
          <a:p>
            <a:r>
              <a:rPr lang="en-GB" sz="2000" dirty="0"/>
              <a:t>Crocheting</a:t>
            </a:r>
          </a:p>
          <a:p>
            <a:r>
              <a:rPr lang="en-GB" sz="2000" dirty="0"/>
              <a:t>Music</a:t>
            </a:r>
          </a:p>
          <a:p>
            <a:endParaRPr lang="en-GB" sz="2000" dirty="0"/>
          </a:p>
        </p:txBody>
      </p:sp>
      <p:pic>
        <p:nvPicPr>
          <p:cNvPr id="4" name="Picture 2" descr="Duke of Edinburgh&amp;#39;s award - WOLT">
            <a:extLst>
              <a:ext uri="{FF2B5EF4-FFF2-40B4-BE49-F238E27FC236}">
                <a16:creationId xmlns:a16="http://schemas.microsoft.com/office/drawing/2014/main" id="{0FBD11A1-C597-4ADF-9560-07FFF84A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642" y="1858895"/>
            <a:ext cx="1325620" cy="109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dexcel IGCSE Spanish Course | Spanish Distance Learning">
            <a:extLst>
              <a:ext uri="{FF2B5EF4-FFF2-40B4-BE49-F238E27FC236}">
                <a16:creationId xmlns:a16="http://schemas.microsoft.com/office/drawing/2014/main" id="{CEBA33EB-26DB-48E6-8C54-BD3DD802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278" y="3288711"/>
            <a:ext cx="1188870" cy="9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76B788E1-9F98-4B95-8E59-B4FC2D37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92" y="3277817"/>
            <a:ext cx="1624938" cy="11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r Mock Trial - Ballyclare High School">
            <a:extLst>
              <a:ext uri="{FF2B5EF4-FFF2-40B4-BE49-F238E27FC236}">
                <a16:creationId xmlns:a16="http://schemas.microsoft.com/office/drawing/2014/main" id="{BA3C50A0-0436-4E4B-BEE1-CCC96529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06" y="1713378"/>
            <a:ext cx="1694248" cy="12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3 Extended Project Qualification (EPQ) - whole course | Teaching Resources">
            <a:extLst>
              <a:ext uri="{FF2B5EF4-FFF2-40B4-BE49-F238E27FC236}">
                <a16:creationId xmlns:a16="http://schemas.microsoft.com/office/drawing/2014/main" id="{39FD16ED-9373-4677-80E9-1F618DDF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06" y="1561094"/>
            <a:ext cx="1897951" cy="14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gn Language Alphabets From Around The World - Ai-Media creating  accessibility, one word at a time.">
            <a:extLst>
              <a:ext uri="{FF2B5EF4-FFF2-40B4-BE49-F238E27FC236}">
                <a16:creationId xmlns:a16="http://schemas.microsoft.com/office/drawing/2014/main" id="{CAE41B58-7C7B-4E89-AFF6-3939E9DD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289" y="4429493"/>
            <a:ext cx="1533353" cy="20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ntrepreneurship Tycoon Small Business Enterprise Concept Stock Photo,  Picture And Royalty Free Image. Image 63885414.">
            <a:extLst>
              <a:ext uri="{FF2B5EF4-FFF2-40B4-BE49-F238E27FC236}">
                <a16:creationId xmlns:a16="http://schemas.microsoft.com/office/drawing/2014/main" id="{2742122F-617E-410D-B608-9C51BDFF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15" y="4967769"/>
            <a:ext cx="2016412" cy="12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ongoose :: Why Fans Crave the Return of Sports">
            <a:extLst>
              <a:ext uri="{FF2B5EF4-FFF2-40B4-BE49-F238E27FC236}">
                <a16:creationId xmlns:a16="http://schemas.microsoft.com/office/drawing/2014/main" id="{D2928753-EB08-4A82-875B-FAEFAD3C3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228" y="3428999"/>
            <a:ext cx="2079535" cy="11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19B88F72-AA7F-47EE-839B-A8AB9E73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09" y="4951796"/>
            <a:ext cx="2182944" cy="142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14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1333-9468-45D3-A763-B1A9FF23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D5C4A-CD90-4A78-8BE6-907788DA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41" y="1575477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Medical Society</a:t>
            </a:r>
          </a:p>
          <a:p>
            <a:r>
              <a:rPr lang="en-GB" sz="2400" dirty="0"/>
              <a:t>Debating Society</a:t>
            </a:r>
          </a:p>
          <a:p>
            <a:r>
              <a:rPr lang="en-GB" sz="2400" dirty="0"/>
              <a:t>Readers programme</a:t>
            </a:r>
          </a:p>
          <a:p>
            <a:r>
              <a:rPr lang="en-GB" sz="2400" dirty="0"/>
              <a:t>Student leadership team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0EEC5-BD77-44A4-B678-58C76492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393" y="1663741"/>
            <a:ext cx="3090228" cy="2814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F0BB3-2EA3-4B72-81F0-257EDCB02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581" y="1382935"/>
            <a:ext cx="3116293" cy="2493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A3C62-A9E1-44DA-8354-93149A00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67" y="3522044"/>
            <a:ext cx="3915974" cy="2493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041FB-179D-44AD-A923-385178FC1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29" y="4076365"/>
            <a:ext cx="2530705" cy="2602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7E372-D98B-4C6C-B8C8-971367AD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99" y="3460385"/>
            <a:ext cx="2966331" cy="2159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15FC79-7BEC-4AE1-80B1-C53BC6A8E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926" y="4621104"/>
            <a:ext cx="3419475" cy="20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3C38-2214-4380-9FF3-B10E38B9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Franklin Gothic Book" panose="020B0503020102020204" pitchFamily="34" charset="0"/>
              </a:rPr>
              <a:t>Sixth Form Trips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8BF9F-FD87-4932-951C-5C16A4B12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6477"/>
            <a:ext cx="10515600" cy="5273687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Vienna, Austria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Berlin, Germany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Chester Zoo 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Shrewsbury Prison Trip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Blood Brothers Theatre Trip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Crown Court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Parliament 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Army Residential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Turing Project e.g. Gibraltar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Anderton Centre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Bio &amp; </a:t>
            </a:r>
            <a:r>
              <a:rPr lang="en-GB" dirty="0" err="1">
                <a:latin typeface="Franklin Gothic Book" panose="020B0503020102020204" pitchFamily="34" charset="0"/>
              </a:rPr>
              <a:t>Geog</a:t>
            </a:r>
            <a:r>
              <a:rPr lang="en-GB" dirty="0">
                <a:latin typeface="Franklin Gothic Book" panose="020B0503020102020204" pitchFamily="34" charset="0"/>
              </a:rPr>
              <a:t> field trip</a:t>
            </a:r>
          </a:p>
          <a:p>
            <a:r>
              <a:rPr lang="en-GB" dirty="0">
                <a:latin typeface="Franklin Gothic Book" panose="020B0503020102020204" pitchFamily="34" charset="0"/>
              </a:rPr>
              <a:t>Safe drive trip</a:t>
            </a:r>
          </a:p>
        </p:txBody>
      </p:sp>
      <p:pic>
        <p:nvPicPr>
          <p:cNvPr id="1028" name="Picture 4" descr="Vienna 2022: Best of Vienna, Austria Tourism - Tripadvisor">
            <a:extLst>
              <a:ext uri="{FF2B5EF4-FFF2-40B4-BE49-F238E27FC236}">
                <a16:creationId xmlns:a16="http://schemas.microsoft.com/office/drawing/2014/main" id="{7A58145D-8631-45FD-B93D-EFB1AACE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69" y="1958610"/>
            <a:ext cx="2921816" cy="19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uses of Parliament | London, England | Sights - Lonely Planet">
            <a:extLst>
              <a:ext uri="{FF2B5EF4-FFF2-40B4-BE49-F238E27FC236}">
                <a16:creationId xmlns:a16="http://schemas.microsoft.com/office/drawing/2014/main" id="{7A89A3D7-31E6-4123-97EB-E85D80CD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69" y="4181993"/>
            <a:ext cx="2564862" cy="16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mail.google.com/mail/u/0?ui=2&amp;ik=826a185b00&amp;attid=0.1&amp;permmsgid=msg-f:1738224997722136741&amp;th=181f6a6d08eea0a5&amp;view=fimg&amp;fur=ip&amp;sz=s0-l75-ft&amp;attbid=ANGjdJ_64yaUJuFCjjLO4OliPhrZD85poKAIhu4v8mhfVUP8iFbqoaVPh5WzGno8ieY1MJOAvKFZgZW4Hp9gIt61aOlH4yC7vfFVrYewHfyAQZb2LN5gzIeqlq99lPY&amp;disp=emb">
            <a:extLst>
              <a:ext uri="{FF2B5EF4-FFF2-40B4-BE49-F238E27FC236}">
                <a16:creationId xmlns:a16="http://schemas.microsoft.com/office/drawing/2014/main" id="{606CF4A3-C4D9-4FB3-93E8-D4325EAE6E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https://mail.google.com/mail/u/0?ui=2&amp;ik=826a185b00&amp;attid=0.1&amp;permmsgid=msg-f:1738224997722136741&amp;th=181f6a6d08eea0a5&amp;view=fimg&amp;fur=ip&amp;sz=s0-l75-ft&amp;attbid=ANGjdJ_64yaUJuFCjjLO4OliPhrZD85poKAIhu4v8mhfVUP8iFbqoaVPh5WzGno8ieY1MJOAvKFZgZW4Hp9gIt61aOlH4yC7vfFVrYewHfyAQZb2LN5gzIeqlq99lPY&amp;disp=emb">
            <a:extLst>
              <a:ext uri="{FF2B5EF4-FFF2-40B4-BE49-F238E27FC236}">
                <a16:creationId xmlns:a16="http://schemas.microsoft.com/office/drawing/2014/main" id="{87BA037E-B282-4727-9142-FECFA9C2B0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C5B75-B462-414D-9494-937C8D856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49" y="1677004"/>
            <a:ext cx="2097248" cy="2338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19B7-97D2-43F0-87C4-CA015B288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8" y="192240"/>
            <a:ext cx="4599613" cy="2019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7211-FFD0-437C-1BEE-AA811D3AF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371" y="4283321"/>
            <a:ext cx="4734362" cy="24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9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C8CB-2F25-4194-A648-76BF612F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Smithills</a:t>
            </a:r>
            <a:r>
              <a:rPr lang="en-GB" dirty="0"/>
              <a:t>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59927-F366-46CE-BE26-4AF36CB6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10" y="2970139"/>
            <a:ext cx="2254544" cy="2185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1F85A-134F-4B9B-A1BF-F3256FDE6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07" y="1537046"/>
            <a:ext cx="1808510" cy="2138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87F06-FBED-4E74-9040-5F89EFF15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750" y="1537046"/>
            <a:ext cx="1867830" cy="2138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65417-7468-4B4A-A29A-5BB8E892E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576" y="4670247"/>
            <a:ext cx="1573573" cy="182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4B36E-3E8E-4F58-BBD7-521C98659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964" y="4589418"/>
            <a:ext cx="1588111" cy="187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BFDF8-A0DD-4466-9BF6-D5F6D5854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922" y="3125961"/>
            <a:ext cx="1846309" cy="2138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07BF1B-80F5-4042-B557-7D8EC3B1F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342" y="3125961"/>
            <a:ext cx="1948098" cy="1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8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BDDE-C324-48DB-B6BF-82D70500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240EA-09F2-4914-B203-3CBA3D3C3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525" y="1825624"/>
            <a:ext cx="6305107" cy="454327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+mj-lt"/>
              </a:rPr>
              <a:t>Our application form is available on our website and will open up on Thursday 20</a:t>
            </a:r>
            <a:r>
              <a:rPr lang="en-GB" baseline="30000" dirty="0">
                <a:latin typeface="+mj-lt"/>
              </a:rPr>
              <a:t>th</a:t>
            </a:r>
            <a:r>
              <a:rPr lang="en-GB" dirty="0">
                <a:latin typeface="+mj-lt"/>
              </a:rPr>
              <a:t> October.</a:t>
            </a:r>
          </a:p>
          <a:p>
            <a:r>
              <a:rPr lang="en-GB" dirty="0">
                <a:latin typeface="+mj-lt"/>
              </a:rPr>
              <a:t>You will need to register and then complete the application form.</a:t>
            </a:r>
          </a:p>
          <a:p>
            <a:r>
              <a:rPr lang="en-GB" dirty="0">
                <a:latin typeface="+mj-lt"/>
              </a:rPr>
              <a:t>A completed application does not mean you have secured a place.</a:t>
            </a:r>
          </a:p>
          <a:p>
            <a:r>
              <a:rPr lang="en-GB" dirty="0">
                <a:latin typeface="+mj-lt"/>
              </a:rPr>
              <a:t>You will be interviewed and then will receive an offer on the basis of securing the entry requirement grades. </a:t>
            </a:r>
          </a:p>
          <a:p>
            <a:r>
              <a:rPr lang="en-GB" dirty="0">
                <a:latin typeface="+mj-lt"/>
              </a:rPr>
              <a:t>For all subjects, the minimum entry requirement is 5 GCSE’s at grade 4 or above. Some courses have additional entry requirements.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BEC0B-CB4E-4BDC-86E5-6BFFE8D55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67"/>
          <a:stretch/>
        </p:blipFill>
        <p:spPr>
          <a:xfrm>
            <a:off x="322913" y="2286796"/>
            <a:ext cx="4635403" cy="342899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1530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8624-2BFE-4593-9F35-06531992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Enrolment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40160-A9BA-4B79-89A8-FE64D613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0432" cy="4351338"/>
          </a:xfrm>
        </p:spPr>
        <p:txBody>
          <a:bodyPr/>
          <a:lstStyle/>
          <a:p>
            <a:r>
              <a:rPr lang="en-GB" dirty="0">
                <a:latin typeface="+mj-lt"/>
              </a:rPr>
              <a:t>Officially, enrolment takes place on GCSE results day.</a:t>
            </a:r>
          </a:p>
          <a:p>
            <a:r>
              <a:rPr lang="en-GB" dirty="0">
                <a:latin typeface="+mj-lt"/>
              </a:rPr>
              <a:t>You will log back in to your application form, enter the GCSE grades you achieved and check that you have met the entry requirements.</a:t>
            </a:r>
          </a:p>
          <a:p>
            <a:r>
              <a:rPr lang="en-GB" dirty="0">
                <a:latin typeface="+mj-lt"/>
              </a:rPr>
              <a:t>After this, you will be contacted by a member of staff who will check all details with you.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D0D72-BE1D-40C7-B549-2DCD2B848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43"/>
          <a:stretch/>
        </p:blipFill>
        <p:spPr>
          <a:xfrm>
            <a:off x="7277756" y="2153652"/>
            <a:ext cx="4440235" cy="328462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477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0840-3CA8-425C-B96E-3BC53B84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Evening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84EEB-68A1-D698-FC59-022AC72A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81" y="1690688"/>
            <a:ext cx="10260973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2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F77B4-209E-4368-BE26-5C67045D5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>
                <a:latin typeface="+mj-lt"/>
              </a:rPr>
              <a:t>Thornleigh Sixth Form</a:t>
            </a:r>
          </a:p>
          <a:p>
            <a:pPr marL="0" indent="0" algn="ctr">
              <a:buNone/>
            </a:pPr>
            <a:endParaRPr lang="en-GB" sz="4000" b="1" dirty="0">
              <a:latin typeface="+mj-lt"/>
            </a:endParaRPr>
          </a:p>
          <a:p>
            <a:pPr marL="0" indent="0" algn="ctr">
              <a:buNone/>
            </a:pPr>
            <a:r>
              <a:rPr lang="en-GB" sz="4000" b="1" dirty="0">
                <a:latin typeface="+mj-lt"/>
              </a:rPr>
              <a:t>Presentation to students at </a:t>
            </a:r>
            <a:r>
              <a:rPr lang="en-GB" sz="4000" b="1" dirty="0" err="1">
                <a:latin typeface="+mj-lt"/>
              </a:rPr>
              <a:t>Smithills</a:t>
            </a:r>
            <a:r>
              <a:rPr lang="en-GB" sz="4000" b="1" dirty="0">
                <a:latin typeface="+mj-lt"/>
              </a:rPr>
              <a:t> School</a:t>
            </a:r>
          </a:p>
          <a:p>
            <a:pPr marL="0" indent="0" algn="ctr">
              <a:buNone/>
            </a:pPr>
            <a:r>
              <a:rPr lang="en-GB" sz="4000" b="1" dirty="0">
                <a:latin typeface="+mj-lt"/>
              </a:rPr>
              <a:t>07/10/2022</a:t>
            </a:r>
          </a:p>
        </p:txBody>
      </p:sp>
    </p:spTree>
    <p:extLst>
      <p:ext uri="{BB962C8B-B14F-4D97-AF65-F5344CB8AC3E}">
        <p14:creationId xmlns:p14="http://schemas.microsoft.com/office/powerpoint/2010/main" val="117146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3BA6-9C11-4219-904A-FF66B37E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D2E15-E56D-48AC-8D3C-A060FA359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0274" cy="4351338"/>
          </a:xfrm>
        </p:spPr>
        <p:txBody>
          <a:bodyPr/>
          <a:lstStyle/>
          <a:p>
            <a:r>
              <a:rPr lang="en-GB" dirty="0">
                <a:latin typeface="+mj-lt"/>
              </a:rPr>
              <a:t>We are the only Catholic post-16 provision in Bolton.</a:t>
            </a:r>
          </a:p>
          <a:p>
            <a:r>
              <a:rPr lang="en-GB" dirty="0">
                <a:latin typeface="+mj-lt"/>
              </a:rPr>
              <a:t>We accept students from all faiths.</a:t>
            </a:r>
          </a:p>
          <a:p>
            <a:r>
              <a:rPr lang="en-GB" dirty="0">
                <a:latin typeface="+mj-lt"/>
              </a:rPr>
              <a:t>We have </a:t>
            </a:r>
            <a:r>
              <a:rPr lang="en-GB" dirty="0" err="1">
                <a:latin typeface="+mj-lt"/>
              </a:rPr>
              <a:t>approx</a:t>
            </a:r>
            <a:r>
              <a:rPr lang="en-GB" dirty="0">
                <a:latin typeface="+mj-lt"/>
              </a:rPr>
              <a:t> 300 students on roll.</a:t>
            </a:r>
          </a:p>
          <a:p>
            <a:r>
              <a:rPr lang="en-GB" dirty="0">
                <a:latin typeface="+mj-lt"/>
              </a:rPr>
              <a:t>Although we have entry requirements, our curriculum offer is flexible enough to offer students routes to top universities, higher apprenticeships and employment opportunities.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E86CF-808C-4B06-9430-6A9B98C96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127" y="2397115"/>
            <a:ext cx="4685276" cy="25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6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4D4FE-2746-4ABD-9FF9-FECAA3C36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121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BEDBF9D-445F-764C-9B79-5F486542A1E3}"/>
              </a:ext>
            </a:extLst>
          </p:cNvPr>
          <p:cNvSpPr/>
          <p:nvPr/>
        </p:nvSpPr>
        <p:spPr>
          <a:xfrm>
            <a:off x="7321673" y="1653147"/>
            <a:ext cx="2020800" cy="2054777"/>
          </a:xfrm>
          <a:prstGeom prst="ellips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7F6426-BEE1-B54C-AA4B-82608A6F112E}"/>
              </a:ext>
            </a:extLst>
          </p:cNvPr>
          <p:cNvSpPr/>
          <p:nvPr/>
        </p:nvSpPr>
        <p:spPr>
          <a:xfrm>
            <a:off x="9700834" y="1689440"/>
            <a:ext cx="2020800" cy="2054777"/>
          </a:xfrm>
          <a:prstGeom prst="ellips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1957DF-FF67-C34F-8F68-55D1BBE1506B}"/>
              </a:ext>
            </a:extLst>
          </p:cNvPr>
          <p:cNvSpPr/>
          <p:nvPr/>
        </p:nvSpPr>
        <p:spPr>
          <a:xfrm>
            <a:off x="7321673" y="4608045"/>
            <a:ext cx="2020800" cy="2054777"/>
          </a:xfrm>
          <a:prstGeom prst="ellips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A*-A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633573-FE94-624A-8205-01080030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572" y="3827189"/>
            <a:ext cx="2511262" cy="699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Average Grade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CDD418-5A32-4C4B-B1A5-5E8E005E31D2}"/>
              </a:ext>
            </a:extLst>
          </p:cNvPr>
          <p:cNvSpPr txBox="1">
            <a:spLocks/>
          </p:cNvSpPr>
          <p:nvPr/>
        </p:nvSpPr>
        <p:spPr>
          <a:xfrm>
            <a:off x="10037134" y="3827189"/>
            <a:ext cx="2154866" cy="69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Pass Rate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DE362E-C6D5-4B42-B9C7-755DFFBA0211}"/>
              </a:ext>
            </a:extLst>
          </p:cNvPr>
          <p:cNvSpPr txBox="1">
            <a:spLocks/>
          </p:cNvSpPr>
          <p:nvPr/>
        </p:nvSpPr>
        <p:spPr>
          <a:xfrm>
            <a:off x="9566768" y="5289982"/>
            <a:ext cx="2154866" cy="1141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27% of all grades A*-A</a:t>
            </a:r>
          </a:p>
        </p:txBody>
      </p:sp>
    </p:spTree>
    <p:extLst>
      <p:ext uri="{BB962C8B-B14F-4D97-AF65-F5344CB8AC3E}">
        <p14:creationId xmlns:p14="http://schemas.microsoft.com/office/powerpoint/2010/main" val="86892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00325-D289-5447-205C-21275C9E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220" y="2022930"/>
            <a:ext cx="2943031" cy="2121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D3632-7F72-888F-E0F3-6D86C27B0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208238"/>
            <a:ext cx="2570154" cy="1885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B12DE-7B30-4876-4EAD-81D236A13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" y="4477566"/>
            <a:ext cx="2735789" cy="173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EFF8D-AA18-A086-9EC1-E3C2B0932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224" y="2111761"/>
            <a:ext cx="3438552" cy="1809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777B0-23F8-B7F2-1BCC-25C35F938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189" y="273687"/>
            <a:ext cx="2400388" cy="1515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751B6-57E3-2779-725D-16945357C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9" y="2263101"/>
            <a:ext cx="2357109" cy="2029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156C94-F457-74AC-A668-3C8E40004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509" y="88440"/>
            <a:ext cx="2886397" cy="18859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37F70-8230-F8E4-A5F6-9CDD6B764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5037" y="3414794"/>
            <a:ext cx="2725361" cy="17346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38587D-0FE2-9203-C78E-FCBA896DC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0423" y="2184212"/>
            <a:ext cx="2533966" cy="23573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49747B-D4AD-89C5-74AB-409838CEC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9144" y="4541518"/>
            <a:ext cx="2595562" cy="203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EC5018-D3DA-41EA-685B-871767F32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7121" y="4774322"/>
            <a:ext cx="3729423" cy="1809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8CA3F-2E16-F6D8-5FAF-1BE8F5B9A2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3383" y="4957786"/>
            <a:ext cx="2439361" cy="16173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C16418-7E93-4AB4-04AC-296090ED9D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5860" y="88440"/>
            <a:ext cx="3896382" cy="17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FB57-3C34-456C-9834-FB001914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Destinations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5AA6-E936-4834-9F34-28623E38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4712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+mj-lt"/>
              </a:rPr>
              <a:t>In 2022, 80% of our Year 13 cohort accepted places at University including University of Manchester, University of Durham, University of Liverpool, University of Oxford, University of Sheffield and University of Glasgow.</a:t>
            </a:r>
          </a:p>
          <a:p>
            <a:r>
              <a:rPr lang="en-GB" dirty="0">
                <a:latin typeface="+mj-lt"/>
              </a:rPr>
              <a:t>Other popular destinations in 2022 were Manchester Metropolitan University, University of Salford and Liverpool John </a:t>
            </a:r>
            <a:r>
              <a:rPr lang="en-GB" dirty="0" err="1">
                <a:latin typeface="+mj-lt"/>
              </a:rPr>
              <a:t>Moores</a:t>
            </a:r>
            <a:r>
              <a:rPr lang="en-GB" dirty="0">
                <a:latin typeface="+mj-lt"/>
              </a:rPr>
              <a:t>.</a:t>
            </a:r>
          </a:p>
          <a:p>
            <a:r>
              <a:rPr lang="en-GB" dirty="0">
                <a:latin typeface="+mj-lt"/>
              </a:rPr>
              <a:t>Students went on to study courses such as Dentistry, Medicine, Accountancy, Engineering, Business Management, Criminology, Education, History &amp; Politics, Journalism, Law, Nursing, Optometry, Psychology……..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D058D-2540-4052-9C57-D7DB9A60D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77"/>
          <a:stretch/>
        </p:blipFill>
        <p:spPr>
          <a:xfrm>
            <a:off x="7719236" y="2231608"/>
            <a:ext cx="4256175" cy="314846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219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277B-1322-4394-A82B-519AD39D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level courses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2AA3F9-DB3D-4F39-BC73-92991B2AE6D3}"/>
              </a:ext>
            </a:extLst>
          </p:cNvPr>
          <p:cNvSpPr txBox="1">
            <a:spLocks/>
          </p:cNvSpPr>
          <p:nvPr/>
        </p:nvSpPr>
        <p:spPr>
          <a:xfrm>
            <a:off x="838200" y="2100579"/>
            <a:ext cx="5097779" cy="4076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Biology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Business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Chemistry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Computer Science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rgbClr val="0099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Economics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English Language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English Literature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Further Maths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032D674-C1E9-4CEC-83B1-9E45F2CE2FD9}"/>
              </a:ext>
            </a:extLst>
          </p:cNvPr>
          <p:cNvSpPr txBox="1">
            <a:spLocks/>
          </p:cNvSpPr>
          <p:nvPr/>
        </p:nvSpPr>
        <p:spPr>
          <a:xfrm>
            <a:off x="6096000" y="2100579"/>
            <a:ext cx="5097780" cy="4589084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Geography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Graphic Communication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History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Maths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Photography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Physics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solidFill>
                  <a:srgbClr val="0099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Psychology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Philosophy &amp; Ethics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solidFill>
                  <a:srgbClr val="0099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Sociology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level Spanish</a:t>
            </a:r>
          </a:p>
          <a:p>
            <a:pPr>
              <a:lnSpc>
                <a:spcPct val="110000"/>
              </a:lnSpc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971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57DB-A617-439A-998E-459CEEAEA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Vocational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4542D-DCAA-4726-95B2-79D1D4833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021" y="2006099"/>
            <a:ext cx="6849979" cy="44867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Applied Science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Children’s Play, Learning and Development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Dance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Health and Social Care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Performing Arts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BTEC Sport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Cambridge Technical Introductory Diploma in IT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rgbClr val="0099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Applied Diploma in Criminology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D723C-E71E-42A0-8D99-F3ABDB01B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3405"/>
          <a:stretch/>
        </p:blipFill>
        <p:spPr>
          <a:xfrm>
            <a:off x="328863" y="2238469"/>
            <a:ext cx="4893319" cy="3368246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476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6AB73-72E1-439F-BE00-F827184B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options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EFAC-DE27-4BB9-B56C-D5B216D0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36" y="1825625"/>
            <a:ext cx="8453727" cy="478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333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704</Words>
  <Application>Microsoft Office PowerPoint</Application>
  <PresentationFormat>Widescreen</PresentationFormat>
  <Paragraphs>109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Times New Roman</vt:lpstr>
      <vt:lpstr>1_Office Theme</vt:lpstr>
      <vt:lpstr>PowerPoint Presentation</vt:lpstr>
      <vt:lpstr>PowerPoint Presentation</vt:lpstr>
      <vt:lpstr>Who are we?</vt:lpstr>
      <vt:lpstr>PowerPoint Presentation</vt:lpstr>
      <vt:lpstr>PowerPoint Presentation</vt:lpstr>
      <vt:lpstr>Destinations 2022</vt:lpstr>
      <vt:lpstr>A level courses</vt:lpstr>
      <vt:lpstr>Vocational courses</vt:lpstr>
      <vt:lpstr>Example options matrix</vt:lpstr>
      <vt:lpstr>Why Thornleigh?</vt:lpstr>
      <vt:lpstr>On your door step!</vt:lpstr>
      <vt:lpstr>Enrichment</vt:lpstr>
      <vt:lpstr>Enrichment activities</vt:lpstr>
      <vt:lpstr>Enrichment Activities </vt:lpstr>
      <vt:lpstr>Sixth Form Trips</vt:lpstr>
      <vt:lpstr>Smithills students</vt:lpstr>
      <vt:lpstr>How to apply</vt:lpstr>
      <vt:lpstr>Enrolment 2023</vt:lpstr>
      <vt:lpstr>Open Evening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Reid</dc:creator>
  <cp:lastModifiedBy>S Reid</cp:lastModifiedBy>
  <cp:revision>26</cp:revision>
  <dcterms:created xsi:type="dcterms:W3CDTF">2021-10-07T12:26:39Z</dcterms:created>
  <dcterms:modified xsi:type="dcterms:W3CDTF">2022-10-06T10:31:03Z</dcterms:modified>
</cp:coreProperties>
</file>